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333" r:id="rId21"/>
    <p:sldId id="334" r:id="rId22"/>
    <p:sldId id="284" r:id="rId23"/>
    <p:sldId id="269"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317" r:id="rId39"/>
    <p:sldId id="294" r:id="rId40"/>
    <p:sldId id="296" r:id="rId41"/>
    <p:sldId id="318" r:id="rId42"/>
    <p:sldId id="319" r:id="rId43"/>
    <p:sldId id="321" r:id="rId44"/>
    <p:sldId id="322" r:id="rId45"/>
    <p:sldId id="323" r:id="rId46"/>
    <p:sldId id="324" r:id="rId47"/>
    <p:sldId id="288" r:id="rId48"/>
    <p:sldId id="289" r:id="rId49"/>
    <p:sldId id="320" r:id="rId50"/>
    <p:sldId id="274" r:id="rId51"/>
    <p:sldId id="27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96126" autoAdjust="0"/>
  </p:normalViewPr>
  <p:slideViewPr>
    <p:cSldViewPr snapToGrid="0" snapToObjects="1">
      <p:cViewPr varScale="1">
        <p:scale>
          <a:sx n="106" d="100"/>
          <a:sy n="106" d="100"/>
        </p:scale>
        <p:origin x="1050" y="1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6/11/relationships/changesInfo" Target="changesInfos/changesInfo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0C7F29B-32E3-461B-B665-192469A68741}" type="doc">
      <dgm:prSet loTypeId="urn:microsoft.com/office/officeart/2005/8/layout/process2" loCatId="process" qsTypeId="urn:microsoft.com/office/officeart/2005/8/quickstyle/simple1" qsCatId="simple" csTypeId="urn:microsoft.com/office/officeart/2005/8/colors/accent1_2" csCatId="accent1" phldr="1"/>
      <dgm:spPr/>
    </dgm:pt>
    <dgm:pt modelId="{FC9E1962-6B76-411D-ADD0-131B153AF4D7}">
      <dgm:prSet phldrT="[Text]"/>
      <dgm:spPr/>
      <dgm:t>
        <a:bodyPr/>
        <a:lstStyle/>
        <a:p>
          <a:r>
            <a:rPr lang="en-US" dirty="0"/>
            <a:t>Get Request to API to get Past Data</a:t>
          </a:r>
          <a:endParaRPr lang="en-ID" dirty="0"/>
        </a:p>
      </dgm:t>
    </dgm:pt>
    <dgm:pt modelId="{577717D2-D8F7-4534-8AEA-09FD07C66D1A}" type="parTrans" cxnId="{A31193B7-DA33-41EA-86B6-D866A4691CB8}">
      <dgm:prSet/>
      <dgm:spPr/>
      <dgm:t>
        <a:bodyPr/>
        <a:lstStyle/>
        <a:p>
          <a:endParaRPr lang="en-ID"/>
        </a:p>
      </dgm:t>
    </dgm:pt>
    <dgm:pt modelId="{B70651B4-2D40-40BF-9DEB-CCF5106968E6}" type="sibTrans" cxnId="{A31193B7-DA33-41EA-86B6-D866A4691CB8}">
      <dgm:prSet/>
      <dgm:spPr/>
      <dgm:t>
        <a:bodyPr/>
        <a:lstStyle/>
        <a:p>
          <a:endParaRPr lang="en-ID"/>
        </a:p>
      </dgm:t>
    </dgm:pt>
    <dgm:pt modelId="{650112E2-0155-4290-AB0C-53197EB82B5D}">
      <dgm:prSet phldrT="[Text]"/>
      <dgm:spPr/>
      <dgm:t>
        <a:bodyPr/>
        <a:lstStyle/>
        <a:p>
          <a:r>
            <a:rPr lang="en-US" b="0" i="0" dirty="0"/>
            <a:t>Using IDs as parameters, we can make API calls to retrieve relevant information</a:t>
          </a:r>
          <a:endParaRPr lang="en-ID" dirty="0"/>
        </a:p>
      </dgm:t>
    </dgm:pt>
    <dgm:pt modelId="{023A60D8-AB2D-487C-B68B-717A907857D1}" type="parTrans" cxnId="{54D30BCC-0BF1-4C40-8458-929CA35898AD}">
      <dgm:prSet/>
      <dgm:spPr/>
      <dgm:t>
        <a:bodyPr/>
        <a:lstStyle/>
        <a:p>
          <a:endParaRPr lang="en-ID"/>
        </a:p>
      </dgm:t>
    </dgm:pt>
    <dgm:pt modelId="{FF2D2C31-37E7-4363-8227-2DEA463555FF}" type="sibTrans" cxnId="{54D30BCC-0BF1-4C40-8458-929CA35898AD}">
      <dgm:prSet/>
      <dgm:spPr/>
      <dgm:t>
        <a:bodyPr/>
        <a:lstStyle/>
        <a:p>
          <a:endParaRPr lang="en-ID"/>
        </a:p>
      </dgm:t>
    </dgm:pt>
    <dgm:pt modelId="{61115933-4973-47E7-B9E6-319B63AE9A72}">
      <dgm:prSet phldrT="[Text]"/>
      <dgm:spPr/>
      <dgm:t>
        <a:bodyPr/>
        <a:lstStyle/>
        <a:p>
          <a:r>
            <a:rPr lang="en-ID" b="0" i="0" dirty="0"/>
            <a:t>Data Wrangling</a:t>
          </a:r>
          <a:endParaRPr lang="en-ID" dirty="0"/>
        </a:p>
      </dgm:t>
    </dgm:pt>
    <dgm:pt modelId="{2571B6E8-5754-47D4-908A-55100CB11E1B}" type="parTrans" cxnId="{86E15B29-AE83-4A19-9914-A040E815B03D}">
      <dgm:prSet/>
      <dgm:spPr/>
      <dgm:t>
        <a:bodyPr/>
        <a:lstStyle/>
        <a:p>
          <a:endParaRPr lang="en-ID"/>
        </a:p>
      </dgm:t>
    </dgm:pt>
    <dgm:pt modelId="{1063AA7E-FA71-4612-8028-938A2048F043}" type="sibTrans" cxnId="{86E15B29-AE83-4A19-9914-A040E815B03D}">
      <dgm:prSet/>
      <dgm:spPr/>
      <dgm:t>
        <a:bodyPr/>
        <a:lstStyle/>
        <a:p>
          <a:endParaRPr lang="en-ID"/>
        </a:p>
      </dgm:t>
    </dgm:pt>
    <dgm:pt modelId="{C07017BC-B0C7-49EB-8C17-510B3EF4C57F}" type="pres">
      <dgm:prSet presAssocID="{40C7F29B-32E3-461B-B665-192469A68741}" presName="linearFlow" presStyleCnt="0">
        <dgm:presLayoutVars>
          <dgm:resizeHandles val="exact"/>
        </dgm:presLayoutVars>
      </dgm:prSet>
      <dgm:spPr/>
    </dgm:pt>
    <dgm:pt modelId="{A894FA44-E509-4FF2-8DEA-B6949E9A1DFD}" type="pres">
      <dgm:prSet presAssocID="{FC9E1962-6B76-411D-ADD0-131B153AF4D7}" presName="node" presStyleLbl="node1" presStyleIdx="0" presStyleCnt="3">
        <dgm:presLayoutVars>
          <dgm:bulletEnabled val="1"/>
        </dgm:presLayoutVars>
      </dgm:prSet>
      <dgm:spPr/>
    </dgm:pt>
    <dgm:pt modelId="{AFB640AC-EA9F-49E1-89E1-517897DAD931}" type="pres">
      <dgm:prSet presAssocID="{B70651B4-2D40-40BF-9DEB-CCF5106968E6}" presName="sibTrans" presStyleLbl="sibTrans2D1" presStyleIdx="0" presStyleCnt="2"/>
      <dgm:spPr/>
    </dgm:pt>
    <dgm:pt modelId="{E1278045-03A6-4A5F-9A41-C0F6FA9F61CE}" type="pres">
      <dgm:prSet presAssocID="{B70651B4-2D40-40BF-9DEB-CCF5106968E6}" presName="connectorText" presStyleLbl="sibTrans2D1" presStyleIdx="0" presStyleCnt="2"/>
      <dgm:spPr/>
    </dgm:pt>
    <dgm:pt modelId="{17120187-78F1-4841-A44D-A536B4D0DAF7}" type="pres">
      <dgm:prSet presAssocID="{650112E2-0155-4290-AB0C-53197EB82B5D}" presName="node" presStyleLbl="node1" presStyleIdx="1" presStyleCnt="3">
        <dgm:presLayoutVars>
          <dgm:bulletEnabled val="1"/>
        </dgm:presLayoutVars>
      </dgm:prSet>
      <dgm:spPr/>
    </dgm:pt>
    <dgm:pt modelId="{6A1BCBED-073F-43BE-B3DB-02EA64ADF1D3}" type="pres">
      <dgm:prSet presAssocID="{FF2D2C31-37E7-4363-8227-2DEA463555FF}" presName="sibTrans" presStyleLbl="sibTrans2D1" presStyleIdx="1" presStyleCnt="2"/>
      <dgm:spPr/>
    </dgm:pt>
    <dgm:pt modelId="{8B1DC69C-F415-43AA-8C8C-EDB3D08B03E0}" type="pres">
      <dgm:prSet presAssocID="{FF2D2C31-37E7-4363-8227-2DEA463555FF}" presName="connectorText" presStyleLbl="sibTrans2D1" presStyleIdx="1" presStyleCnt="2"/>
      <dgm:spPr/>
    </dgm:pt>
    <dgm:pt modelId="{F8B2C609-D72B-4EFA-898A-E73D92106846}" type="pres">
      <dgm:prSet presAssocID="{61115933-4973-47E7-B9E6-319B63AE9A72}" presName="node" presStyleLbl="node1" presStyleIdx="2" presStyleCnt="3">
        <dgm:presLayoutVars>
          <dgm:bulletEnabled val="1"/>
        </dgm:presLayoutVars>
      </dgm:prSet>
      <dgm:spPr/>
    </dgm:pt>
  </dgm:ptLst>
  <dgm:cxnLst>
    <dgm:cxn modelId="{D625310C-2E7B-4F66-B415-09FEDAA26A7B}" type="presOf" srcId="{650112E2-0155-4290-AB0C-53197EB82B5D}" destId="{17120187-78F1-4841-A44D-A536B4D0DAF7}" srcOrd="0" destOrd="0" presId="urn:microsoft.com/office/officeart/2005/8/layout/process2"/>
    <dgm:cxn modelId="{89D94A15-6B47-475B-98FB-5D8C74053484}" type="presOf" srcId="{B70651B4-2D40-40BF-9DEB-CCF5106968E6}" destId="{E1278045-03A6-4A5F-9A41-C0F6FA9F61CE}" srcOrd="1" destOrd="0" presId="urn:microsoft.com/office/officeart/2005/8/layout/process2"/>
    <dgm:cxn modelId="{86E15B29-AE83-4A19-9914-A040E815B03D}" srcId="{40C7F29B-32E3-461B-B665-192469A68741}" destId="{61115933-4973-47E7-B9E6-319B63AE9A72}" srcOrd="2" destOrd="0" parTransId="{2571B6E8-5754-47D4-908A-55100CB11E1B}" sibTransId="{1063AA7E-FA71-4612-8028-938A2048F043}"/>
    <dgm:cxn modelId="{6BD44265-5FED-4A7A-90E7-B63C21D96148}" type="presOf" srcId="{B70651B4-2D40-40BF-9DEB-CCF5106968E6}" destId="{AFB640AC-EA9F-49E1-89E1-517897DAD931}" srcOrd="0" destOrd="0" presId="urn:microsoft.com/office/officeart/2005/8/layout/process2"/>
    <dgm:cxn modelId="{910CB046-CC12-4065-B542-2A8F91A06C65}" type="presOf" srcId="{FF2D2C31-37E7-4363-8227-2DEA463555FF}" destId="{6A1BCBED-073F-43BE-B3DB-02EA64ADF1D3}" srcOrd="0" destOrd="0" presId="urn:microsoft.com/office/officeart/2005/8/layout/process2"/>
    <dgm:cxn modelId="{53A6EE5A-CC6C-42DA-82F3-FAAF04BB8C9C}" type="presOf" srcId="{FF2D2C31-37E7-4363-8227-2DEA463555FF}" destId="{8B1DC69C-F415-43AA-8C8C-EDB3D08B03E0}" srcOrd="1" destOrd="0" presId="urn:microsoft.com/office/officeart/2005/8/layout/process2"/>
    <dgm:cxn modelId="{31BA5C97-667C-4A2A-842E-549F4B7574F0}" type="presOf" srcId="{FC9E1962-6B76-411D-ADD0-131B153AF4D7}" destId="{A894FA44-E509-4FF2-8DEA-B6949E9A1DFD}" srcOrd="0" destOrd="0" presId="urn:microsoft.com/office/officeart/2005/8/layout/process2"/>
    <dgm:cxn modelId="{A31193B7-DA33-41EA-86B6-D866A4691CB8}" srcId="{40C7F29B-32E3-461B-B665-192469A68741}" destId="{FC9E1962-6B76-411D-ADD0-131B153AF4D7}" srcOrd="0" destOrd="0" parTransId="{577717D2-D8F7-4534-8AEA-09FD07C66D1A}" sibTransId="{B70651B4-2D40-40BF-9DEB-CCF5106968E6}"/>
    <dgm:cxn modelId="{54D30BCC-0BF1-4C40-8458-929CA35898AD}" srcId="{40C7F29B-32E3-461B-B665-192469A68741}" destId="{650112E2-0155-4290-AB0C-53197EB82B5D}" srcOrd="1" destOrd="0" parTransId="{023A60D8-AB2D-487C-B68B-717A907857D1}" sibTransId="{FF2D2C31-37E7-4363-8227-2DEA463555FF}"/>
    <dgm:cxn modelId="{88CF06E4-418B-4963-9102-EA8E3E5121AC}" type="presOf" srcId="{40C7F29B-32E3-461B-B665-192469A68741}" destId="{C07017BC-B0C7-49EB-8C17-510B3EF4C57F}" srcOrd="0" destOrd="0" presId="urn:microsoft.com/office/officeart/2005/8/layout/process2"/>
    <dgm:cxn modelId="{1B75E3FA-0019-40CC-92FB-08A37578FABE}" type="presOf" srcId="{61115933-4973-47E7-B9E6-319B63AE9A72}" destId="{F8B2C609-D72B-4EFA-898A-E73D92106846}" srcOrd="0" destOrd="0" presId="urn:microsoft.com/office/officeart/2005/8/layout/process2"/>
    <dgm:cxn modelId="{10C44485-30BA-4AB9-8E45-0B7DA157B6F2}" type="presParOf" srcId="{C07017BC-B0C7-49EB-8C17-510B3EF4C57F}" destId="{A894FA44-E509-4FF2-8DEA-B6949E9A1DFD}" srcOrd="0" destOrd="0" presId="urn:microsoft.com/office/officeart/2005/8/layout/process2"/>
    <dgm:cxn modelId="{3440E119-C8D5-460B-9741-7E76FEF8F970}" type="presParOf" srcId="{C07017BC-B0C7-49EB-8C17-510B3EF4C57F}" destId="{AFB640AC-EA9F-49E1-89E1-517897DAD931}" srcOrd="1" destOrd="0" presId="urn:microsoft.com/office/officeart/2005/8/layout/process2"/>
    <dgm:cxn modelId="{D41902BF-1D61-4538-8302-DA861B1A738E}" type="presParOf" srcId="{AFB640AC-EA9F-49E1-89E1-517897DAD931}" destId="{E1278045-03A6-4A5F-9A41-C0F6FA9F61CE}" srcOrd="0" destOrd="0" presId="urn:microsoft.com/office/officeart/2005/8/layout/process2"/>
    <dgm:cxn modelId="{E35BF918-B88F-49E8-8DB9-C971DAB4A66E}" type="presParOf" srcId="{C07017BC-B0C7-49EB-8C17-510B3EF4C57F}" destId="{17120187-78F1-4841-A44D-A536B4D0DAF7}" srcOrd="2" destOrd="0" presId="urn:microsoft.com/office/officeart/2005/8/layout/process2"/>
    <dgm:cxn modelId="{048673F3-88C3-4F2C-9810-D8F29C33C9AA}" type="presParOf" srcId="{C07017BC-B0C7-49EB-8C17-510B3EF4C57F}" destId="{6A1BCBED-073F-43BE-B3DB-02EA64ADF1D3}" srcOrd="3" destOrd="0" presId="urn:microsoft.com/office/officeart/2005/8/layout/process2"/>
    <dgm:cxn modelId="{2033B0ED-EAF1-4612-98A4-19329F021815}" type="presParOf" srcId="{6A1BCBED-073F-43BE-B3DB-02EA64ADF1D3}" destId="{8B1DC69C-F415-43AA-8C8C-EDB3D08B03E0}" srcOrd="0" destOrd="0" presId="urn:microsoft.com/office/officeart/2005/8/layout/process2"/>
    <dgm:cxn modelId="{2011F2E8-7C70-49CA-9102-D8E726872556}" type="presParOf" srcId="{C07017BC-B0C7-49EB-8C17-510B3EF4C57F}" destId="{F8B2C609-D72B-4EFA-898A-E73D92106846}" srcOrd="4" destOrd="0" presId="urn:microsoft.com/office/officeart/2005/8/layout/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0C7F29B-32E3-461B-B665-192469A68741}" type="doc">
      <dgm:prSet loTypeId="urn:microsoft.com/office/officeart/2005/8/layout/process2" loCatId="process" qsTypeId="urn:microsoft.com/office/officeart/2005/8/quickstyle/simple1" qsCatId="simple" csTypeId="urn:microsoft.com/office/officeart/2005/8/colors/accent1_2" csCatId="accent1" phldr="1"/>
      <dgm:spPr/>
    </dgm:pt>
    <dgm:pt modelId="{FC9E1962-6B76-411D-ADD0-131B153AF4D7}">
      <dgm:prSet phldrT="[Text]"/>
      <dgm:spPr/>
      <dgm:t>
        <a:bodyPr/>
        <a:lstStyle/>
        <a:p>
          <a:r>
            <a:rPr lang="en-US" dirty="0"/>
            <a:t>Get Request to API to get Past Data</a:t>
          </a:r>
          <a:endParaRPr lang="en-ID" dirty="0"/>
        </a:p>
      </dgm:t>
    </dgm:pt>
    <dgm:pt modelId="{577717D2-D8F7-4534-8AEA-09FD07C66D1A}" type="parTrans" cxnId="{A31193B7-DA33-41EA-86B6-D866A4691CB8}">
      <dgm:prSet/>
      <dgm:spPr/>
      <dgm:t>
        <a:bodyPr/>
        <a:lstStyle/>
        <a:p>
          <a:endParaRPr lang="en-ID"/>
        </a:p>
      </dgm:t>
    </dgm:pt>
    <dgm:pt modelId="{B70651B4-2D40-40BF-9DEB-CCF5106968E6}" type="sibTrans" cxnId="{A31193B7-DA33-41EA-86B6-D866A4691CB8}">
      <dgm:prSet/>
      <dgm:spPr/>
      <dgm:t>
        <a:bodyPr/>
        <a:lstStyle/>
        <a:p>
          <a:endParaRPr lang="en-ID"/>
        </a:p>
      </dgm:t>
    </dgm:pt>
    <dgm:pt modelId="{650112E2-0155-4290-AB0C-53197EB82B5D}">
      <dgm:prSet phldrT="[Text]"/>
      <dgm:spPr/>
      <dgm:t>
        <a:bodyPr/>
        <a:lstStyle/>
        <a:p>
          <a:r>
            <a:rPr lang="en-US" b="0" i="0" dirty="0"/>
            <a:t>Identify the HTML elements containing the data you want to scrape.</a:t>
          </a:r>
          <a:endParaRPr lang="en-ID" dirty="0"/>
        </a:p>
      </dgm:t>
    </dgm:pt>
    <dgm:pt modelId="{023A60D8-AB2D-487C-B68B-717A907857D1}" type="parTrans" cxnId="{54D30BCC-0BF1-4C40-8458-929CA35898AD}">
      <dgm:prSet/>
      <dgm:spPr/>
      <dgm:t>
        <a:bodyPr/>
        <a:lstStyle/>
        <a:p>
          <a:endParaRPr lang="en-ID"/>
        </a:p>
      </dgm:t>
    </dgm:pt>
    <dgm:pt modelId="{FF2D2C31-37E7-4363-8227-2DEA463555FF}" type="sibTrans" cxnId="{54D30BCC-0BF1-4C40-8458-929CA35898AD}">
      <dgm:prSet/>
      <dgm:spPr/>
      <dgm:t>
        <a:bodyPr/>
        <a:lstStyle/>
        <a:p>
          <a:endParaRPr lang="en-ID"/>
        </a:p>
      </dgm:t>
    </dgm:pt>
    <dgm:pt modelId="{61115933-4973-47E7-B9E6-319B63AE9A72}">
      <dgm:prSet phldrT="[Text]"/>
      <dgm:spPr/>
      <dgm:t>
        <a:bodyPr/>
        <a:lstStyle/>
        <a:p>
          <a:r>
            <a:rPr lang="en-ID" b="0" i="0" dirty="0"/>
            <a:t>Extract and Store Data</a:t>
          </a:r>
          <a:endParaRPr lang="en-ID" dirty="0"/>
        </a:p>
      </dgm:t>
    </dgm:pt>
    <dgm:pt modelId="{2571B6E8-5754-47D4-908A-55100CB11E1B}" type="parTrans" cxnId="{86E15B29-AE83-4A19-9914-A040E815B03D}">
      <dgm:prSet/>
      <dgm:spPr/>
      <dgm:t>
        <a:bodyPr/>
        <a:lstStyle/>
        <a:p>
          <a:endParaRPr lang="en-ID"/>
        </a:p>
      </dgm:t>
    </dgm:pt>
    <dgm:pt modelId="{1063AA7E-FA71-4612-8028-938A2048F043}" type="sibTrans" cxnId="{86E15B29-AE83-4A19-9914-A040E815B03D}">
      <dgm:prSet/>
      <dgm:spPr/>
      <dgm:t>
        <a:bodyPr/>
        <a:lstStyle/>
        <a:p>
          <a:endParaRPr lang="en-ID"/>
        </a:p>
      </dgm:t>
    </dgm:pt>
    <dgm:pt modelId="{C07017BC-B0C7-49EB-8C17-510B3EF4C57F}" type="pres">
      <dgm:prSet presAssocID="{40C7F29B-32E3-461B-B665-192469A68741}" presName="linearFlow" presStyleCnt="0">
        <dgm:presLayoutVars>
          <dgm:resizeHandles val="exact"/>
        </dgm:presLayoutVars>
      </dgm:prSet>
      <dgm:spPr/>
    </dgm:pt>
    <dgm:pt modelId="{A894FA44-E509-4FF2-8DEA-B6949E9A1DFD}" type="pres">
      <dgm:prSet presAssocID="{FC9E1962-6B76-411D-ADD0-131B153AF4D7}" presName="node" presStyleLbl="node1" presStyleIdx="0" presStyleCnt="3">
        <dgm:presLayoutVars>
          <dgm:bulletEnabled val="1"/>
        </dgm:presLayoutVars>
      </dgm:prSet>
      <dgm:spPr/>
    </dgm:pt>
    <dgm:pt modelId="{AFB640AC-EA9F-49E1-89E1-517897DAD931}" type="pres">
      <dgm:prSet presAssocID="{B70651B4-2D40-40BF-9DEB-CCF5106968E6}" presName="sibTrans" presStyleLbl="sibTrans2D1" presStyleIdx="0" presStyleCnt="2"/>
      <dgm:spPr/>
    </dgm:pt>
    <dgm:pt modelId="{E1278045-03A6-4A5F-9A41-C0F6FA9F61CE}" type="pres">
      <dgm:prSet presAssocID="{B70651B4-2D40-40BF-9DEB-CCF5106968E6}" presName="connectorText" presStyleLbl="sibTrans2D1" presStyleIdx="0" presStyleCnt="2"/>
      <dgm:spPr/>
    </dgm:pt>
    <dgm:pt modelId="{17120187-78F1-4841-A44D-A536B4D0DAF7}" type="pres">
      <dgm:prSet presAssocID="{650112E2-0155-4290-AB0C-53197EB82B5D}" presName="node" presStyleLbl="node1" presStyleIdx="1" presStyleCnt="3">
        <dgm:presLayoutVars>
          <dgm:bulletEnabled val="1"/>
        </dgm:presLayoutVars>
      </dgm:prSet>
      <dgm:spPr/>
    </dgm:pt>
    <dgm:pt modelId="{6A1BCBED-073F-43BE-B3DB-02EA64ADF1D3}" type="pres">
      <dgm:prSet presAssocID="{FF2D2C31-37E7-4363-8227-2DEA463555FF}" presName="sibTrans" presStyleLbl="sibTrans2D1" presStyleIdx="1" presStyleCnt="2"/>
      <dgm:spPr/>
    </dgm:pt>
    <dgm:pt modelId="{8B1DC69C-F415-43AA-8C8C-EDB3D08B03E0}" type="pres">
      <dgm:prSet presAssocID="{FF2D2C31-37E7-4363-8227-2DEA463555FF}" presName="connectorText" presStyleLbl="sibTrans2D1" presStyleIdx="1" presStyleCnt="2"/>
      <dgm:spPr/>
    </dgm:pt>
    <dgm:pt modelId="{F8B2C609-D72B-4EFA-898A-E73D92106846}" type="pres">
      <dgm:prSet presAssocID="{61115933-4973-47E7-B9E6-319B63AE9A72}" presName="node" presStyleLbl="node1" presStyleIdx="2" presStyleCnt="3">
        <dgm:presLayoutVars>
          <dgm:bulletEnabled val="1"/>
        </dgm:presLayoutVars>
      </dgm:prSet>
      <dgm:spPr/>
    </dgm:pt>
  </dgm:ptLst>
  <dgm:cxnLst>
    <dgm:cxn modelId="{D625310C-2E7B-4F66-B415-09FEDAA26A7B}" type="presOf" srcId="{650112E2-0155-4290-AB0C-53197EB82B5D}" destId="{17120187-78F1-4841-A44D-A536B4D0DAF7}" srcOrd="0" destOrd="0" presId="urn:microsoft.com/office/officeart/2005/8/layout/process2"/>
    <dgm:cxn modelId="{89D94A15-6B47-475B-98FB-5D8C74053484}" type="presOf" srcId="{B70651B4-2D40-40BF-9DEB-CCF5106968E6}" destId="{E1278045-03A6-4A5F-9A41-C0F6FA9F61CE}" srcOrd="1" destOrd="0" presId="urn:microsoft.com/office/officeart/2005/8/layout/process2"/>
    <dgm:cxn modelId="{86E15B29-AE83-4A19-9914-A040E815B03D}" srcId="{40C7F29B-32E3-461B-B665-192469A68741}" destId="{61115933-4973-47E7-B9E6-319B63AE9A72}" srcOrd="2" destOrd="0" parTransId="{2571B6E8-5754-47D4-908A-55100CB11E1B}" sibTransId="{1063AA7E-FA71-4612-8028-938A2048F043}"/>
    <dgm:cxn modelId="{6BD44265-5FED-4A7A-90E7-B63C21D96148}" type="presOf" srcId="{B70651B4-2D40-40BF-9DEB-CCF5106968E6}" destId="{AFB640AC-EA9F-49E1-89E1-517897DAD931}" srcOrd="0" destOrd="0" presId="urn:microsoft.com/office/officeart/2005/8/layout/process2"/>
    <dgm:cxn modelId="{910CB046-CC12-4065-B542-2A8F91A06C65}" type="presOf" srcId="{FF2D2C31-37E7-4363-8227-2DEA463555FF}" destId="{6A1BCBED-073F-43BE-B3DB-02EA64ADF1D3}" srcOrd="0" destOrd="0" presId="urn:microsoft.com/office/officeart/2005/8/layout/process2"/>
    <dgm:cxn modelId="{53A6EE5A-CC6C-42DA-82F3-FAAF04BB8C9C}" type="presOf" srcId="{FF2D2C31-37E7-4363-8227-2DEA463555FF}" destId="{8B1DC69C-F415-43AA-8C8C-EDB3D08B03E0}" srcOrd="1" destOrd="0" presId="urn:microsoft.com/office/officeart/2005/8/layout/process2"/>
    <dgm:cxn modelId="{31BA5C97-667C-4A2A-842E-549F4B7574F0}" type="presOf" srcId="{FC9E1962-6B76-411D-ADD0-131B153AF4D7}" destId="{A894FA44-E509-4FF2-8DEA-B6949E9A1DFD}" srcOrd="0" destOrd="0" presId="urn:microsoft.com/office/officeart/2005/8/layout/process2"/>
    <dgm:cxn modelId="{A31193B7-DA33-41EA-86B6-D866A4691CB8}" srcId="{40C7F29B-32E3-461B-B665-192469A68741}" destId="{FC9E1962-6B76-411D-ADD0-131B153AF4D7}" srcOrd="0" destOrd="0" parTransId="{577717D2-D8F7-4534-8AEA-09FD07C66D1A}" sibTransId="{B70651B4-2D40-40BF-9DEB-CCF5106968E6}"/>
    <dgm:cxn modelId="{54D30BCC-0BF1-4C40-8458-929CA35898AD}" srcId="{40C7F29B-32E3-461B-B665-192469A68741}" destId="{650112E2-0155-4290-AB0C-53197EB82B5D}" srcOrd="1" destOrd="0" parTransId="{023A60D8-AB2D-487C-B68B-717A907857D1}" sibTransId="{FF2D2C31-37E7-4363-8227-2DEA463555FF}"/>
    <dgm:cxn modelId="{88CF06E4-418B-4963-9102-EA8E3E5121AC}" type="presOf" srcId="{40C7F29B-32E3-461B-B665-192469A68741}" destId="{C07017BC-B0C7-49EB-8C17-510B3EF4C57F}" srcOrd="0" destOrd="0" presId="urn:microsoft.com/office/officeart/2005/8/layout/process2"/>
    <dgm:cxn modelId="{1B75E3FA-0019-40CC-92FB-08A37578FABE}" type="presOf" srcId="{61115933-4973-47E7-B9E6-319B63AE9A72}" destId="{F8B2C609-D72B-4EFA-898A-E73D92106846}" srcOrd="0" destOrd="0" presId="urn:microsoft.com/office/officeart/2005/8/layout/process2"/>
    <dgm:cxn modelId="{10C44485-30BA-4AB9-8E45-0B7DA157B6F2}" type="presParOf" srcId="{C07017BC-B0C7-49EB-8C17-510B3EF4C57F}" destId="{A894FA44-E509-4FF2-8DEA-B6949E9A1DFD}" srcOrd="0" destOrd="0" presId="urn:microsoft.com/office/officeart/2005/8/layout/process2"/>
    <dgm:cxn modelId="{3440E119-C8D5-460B-9741-7E76FEF8F970}" type="presParOf" srcId="{C07017BC-B0C7-49EB-8C17-510B3EF4C57F}" destId="{AFB640AC-EA9F-49E1-89E1-517897DAD931}" srcOrd="1" destOrd="0" presId="urn:microsoft.com/office/officeart/2005/8/layout/process2"/>
    <dgm:cxn modelId="{D41902BF-1D61-4538-8302-DA861B1A738E}" type="presParOf" srcId="{AFB640AC-EA9F-49E1-89E1-517897DAD931}" destId="{E1278045-03A6-4A5F-9A41-C0F6FA9F61CE}" srcOrd="0" destOrd="0" presId="urn:microsoft.com/office/officeart/2005/8/layout/process2"/>
    <dgm:cxn modelId="{E35BF918-B88F-49E8-8DB9-C971DAB4A66E}" type="presParOf" srcId="{C07017BC-B0C7-49EB-8C17-510B3EF4C57F}" destId="{17120187-78F1-4841-A44D-A536B4D0DAF7}" srcOrd="2" destOrd="0" presId="urn:microsoft.com/office/officeart/2005/8/layout/process2"/>
    <dgm:cxn modelId="{048673F3-88C3-4F2C-9810-D8F29C33C9AA}" type="presParOf" srcId="{C07017BC-B0C7-49EB-8C17-510B3EF4C57F}" destId="{6A1BCBED-073F-43BE-B3DB-02EA64ADF1D3}" srcOrd="3" destOrd="0" presId="urn:microsoft.com/office/officeart/2005/8/layout/process2"/>
    <dgm:cxn modelId="{2033B0ED-EAF1-4612-98A4-19329F021815}" type="presParOf" srcId="{6A1BCBED-073F-43BE-B3DB-02EA64ADF1D3}" destId="{8B1DC69C-F415-43AA-8C8C-EDB3D08B03E0}" srcOrd="0" destOrd="0" presId="urn:microsoft.com/office/officeart/2005/8/layout/process2"/>
    <dgm:cxn modelId="{2011F2E8-7C70-49CA-9102-D8E726872556}" type="presParOf" srcId="{C07017BC-B0C7-49EB-8C17-510B3EF4C57F}" destId="{F8B2C609-D72B-4EFA-898A-E73D92106846}" srcOrd="4" destOrd="0" presId="urn:microsoft.com/office/officeart/2005/8/layout/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B2D49AB-0C0B-4488-81B8-E5C323F56F70}" type="doc">
      <dgm:prSet loTypeId="urn:microsoft.com/office/officeart/2005/8/layout/process1" loCatId="process" qsTypeId="urn:microsoft.com/office/officeart/2005/8/quickstyle/simple1" qsCatId="simple" csTypeId="urn:microsoft.com/office/officeart/2005/8/colors/accent1_2" csCatId="accent1" phldr="1"/>
      <dgm:spPr/>
    </dgm:pt>
    <dgm:pt modelId="{09D0727B-0BA6-4F1E-AF74-82158E9EED9E}">
      <dgm:prSet phldrT="[Text]"/>
      <dgm:spPr/>
      <dgm:t>
        <a:bodyPr/>
        <a:lstStyle/>
        <a:p>
          <a:r>
            <a:rPr lang="en-US" dirty="0"/>
            <a:t>Data Cleaning</a:t>
          </a:r>
          <a:endParaRPr lang="en-ID" dirty="0"/>
        </a:p>
      </dgm:t>
    </dgm:pt>
    <dgm:pt modelId="{A57ABF83-8A86-4B56-95E2-EA81B5C5BE0E}" type="parTrans" cxnId="{D9783480-B955-4C65-AE07-17877E4EDA5D}">
      <dgm:prSet/>
      <dgm:spPr/>
      <dgm:t>
        <a:bodyPr/>
        <a:lstStyle/>
        <a:p>
          <a:endParaRPr lang="en-ID"/>
        </a:p>
      </dgm:t>
    </dgm:pt>
    <dgm:pt modelId="{37012090-C459-4F21-A549-4F1152A71962}" type="sibTrans" cxnId="{D9783480-B955-4C65-AE07-17877E4EDA5D}">
      <dgm:prSet/>
      <dgm:spPr/>
      <dgm:t>
        <a:bodyPr/>
        <a:lstStyle/>
        <a:p>
          <a:endParaRPr lang="en-ID"/>
        </a:p>
      </dgm:t>
    </dgm:pt>
    <dgm:pt modelId="{0F709488-F413-4277-9E56-DF329C025256}">
      <dgm:prSet phldrT="[Text]" custT="1"/>
      <dgm:spPr/>
      <dgm:t>
        <a:bodyPr/>
        <a:lstStyle/>
        <a:p>
          <a:r>
            <a:rPr lang="en-US" sz="2900" dirty="0"/>
            <a:t>EDA</a:t>
          </a:r>
        </a:p>
        <a:p>
          <a:r>
            <a:rPr lang="en-US" sz="2000" dirty="0"/>
            <a:t>(Exploratory Data Analysis)</a:t>
          </a:r>
          <a:endParaRPr lang="en-ID" sz="2900" dirty="0"/>
        </a:p>
      </dgm:t>
    </dgm:pt>
    <dgm:pt modelId="{BBCFCA18-05B7-41CA-AFDA-442095089219}" type="parTrans" cxnId="{CBA7978F-F168-4EF5-B31F-6B608F1B3F7A}">
      <dgm:prSet/>
      <dgm:spPr/>
      <dgm:t>
        <a:bodyPr/>
        <a:lstStyle/>
        <a:p>
          <a:endParaRPr lang="en-ID"/>
        </a:p>
      </dgm:t>
    </dgm:pt>
    <dgm:pt modelId="{8FE447EA-CA34-4BDC-9E1C-31D8AC970C1B}" type="sibTrans" cxnId="{CBA7978F-F168-4EF5-B31F-6B608F1B3F7A}">
      <dgm:prSet/>
      <dgm:spPr/>
      <dgm:t>
        <a:bodyPr/>
        <a:lstStyle/>
        <a:p>
          <a:endParaRPr lang="en-ID"/>
        </a:p>
      </dgm:t>
    </dgm:pt>
    <dgm:pt modelId="{3CF6AE57-6272-4D49-BC2B-19E808C44EA8}">
      <dgm:prSet phldrT="[Text]" custT="1"/>
      <dgm:spPr/>
      <dgm:t>
        <a:bodyPr/>
        <a:lstStyle/>
        <a:p>
          <a:r>
            <a:rPr lang="en-US" sz="2500" dirty="0"/>
            <a:t>Determine Training Set</a:t>
          </a:r>
        </a:p>
        <a:p>
          <a:r>
            <a:rPr lang="en-US" sz="1800" dirty="0"/>
            <a:t>(Features and Label)</a:t>
          </a:r>
          <a:endParaRPr lang="en-ID" sz="2500" dirty="0"/>
        </a:p>
      </dgm:t>
    </dgm:pt>
    <dgm:pt modelId="{BCB75BF6-E866-4320-9862-8A4DAB245A5B}" type="parTrans" cxnId="{96CA286A-7A62-4E54-B335-FD8D6502622E}">
      <dgm:prSet/>
      <dgm:spPr/>
      <dgm:t>
        <a:bodyPr/>
        <a:lstStyle/>
        <a:p>
          <a:endParaRPr lang="en-ID"/>
        </a:p>
      </dgm:t>
    </dgm:pt>
    <dgm:pt modelId="{82388124-9E13-4682-9B06-8B1A6F0F59E0}" type="sibTrans" cxnId="{96CA286A-7A62-4E54-B335-FD8D6502622E}">
      <dgm:prSet/>
      <dgm:spPr/>
      <dgm:t>
        <a:bodyPr/>
        <a:lstStyle/>
        <a:p>
          <a:endParaRPr lang="en-ID"/>
        </a:p>
      </dgm:t>
    </dgm:pt>
    <dgm:pt modelId="{646004D5-2260-4FF4-BE7A-07EE2B8F768E}" type="pres">
      <dgm:prSet presAssocID="{DB2D49AB-0C0B-4488-81B8-E5C323F56F70}" presName="Name0" presStyleCnt="0">
        <dgm:presLayoutVars>
          <dgm:dir/>
          <dgm:resizeHandles val="exact"/>
        </dgm:presLayoutVars>
      </dgm:prSet>
      <dgm:spPr/>
    </dgm:pt>
    <dgm:pt modelId="{F9F94CA9-530F-434C-A7D4-7E95EEE24981}" type="pres">
      <dgm:prSet presAssocID="{09D0727B-0BA6-4F1E-AF74-82158E9EED9E}" presName="node" presStyleLbl="node1" presStyleIdx="0" presStyleCnt="3">
        <dgm:presLayoutVars>
          <dgm:bulletEnabled val="1"/>
        </dgm:presLayoutVars>
      </dgm:prSet>
      <dgm:spPr/>
    </dgm:pt>
    <dgm:pt modelId="{D1F1B572-28EA-4513-B0D7-4F67D514F50A}" type="pres">
      <dgm:prSet presAssocID="{37012090-C459-4F21-A549-4F1152A71962}" presName="sibTrans" presStyleLbl="sibTrans2D1" presStyleIdx="0" presStyleCnt="2"/>
      <dgm:spPr/>
    </dgm:pt>
    <dgm:pt modelId="{76A2BA33-01AF-4E8A-B181-15A3733B392D}" type="pres">
      <dgm:prSet presAssocID="{37012090-C459-4F21-A549-4F1152A71962}" presName="connectorText" presStyleLbl="sibTrans2D1" presStyleIdx="0" presStyleCnt="2"/>
      <dgm:spPr/>
    </dgm:pt>
    <dgm:pt modelId="{6BB046FA-5332-450F-A27E-BA83B8F805A1}" type="pres">
      <dgm:prSet presAssocID="{0F709488-F413-4277-9E56-DF329C025256}" presName="node" presStyleLbl="node1" presStyleIdx="1" presStyleCnt="3">
        <dgm:presLayoutVars>
          <dgm:bulletEnabled val="1"/>
        </dgm:presLayoutVars>
      </dgm:prSet>
      <dgm:spPr/>
    </dgm:pt>
    <dgm:pt modelId="{EBC57450-4224-47FD-BECA-8873D581899D}" type="pres">
      <dgm:prSet presAssocID="{8FE447EA-CA34-4BDC-9E1C-31D8AC970C1B}" presName="sibTrans" presStyleLbl="sibTrans2D1" presStyleIdx="1" presStyleCnt="2"/>
      <dgm:spPr/>
    </dgm:pt>
    <dgm:pt modelId="{36B54619-6587-4632-8BA6-C7DA4B1698B5}" type="pres">
      <dgm:prSet presAssocID="{8FE447EA-CA34-4BDC-9E1C-31D8AC970C1B}" presName="connectorText" presStyleLbl="sibTrans2D1" presStyleIdx="1" presStyleCnt="2"/>
      <dgm:spPr/>
    </dgm:pt>
    <dgm:pt modelId="{BA26954E-D6C0-4471-9A3E-503C665A27F6}" type="pres">
      <dgm:prSet presAssocID="{3CF6AE57-6272-4D49-BC2B-19E808C44EA8}" presName="node" presStyleLbl="node1" presStyleIdx="2" presStyleCnt="3">
        <dgm:presLayoutVars>
          <dgm:bulletEnabled val="1"/>
        </dgm:presLayoutVars>
      </dgm:prSet>
      <dgm:spPr/>
    </dgm:pt>
  </dgm:ptLst>
  <dgm:cxnLst>
    <dgm:cxn modelId="{1B81C545-0D73-4B43-BBE6-CE84C26EFFCE}" type="presOf" srcId="{8FE447EA-CA34-4BDC-9E1C-31D8AC970C1B}" destId="{36B54619-6587-4632-8BA6-C7DA4B1698B5}" srcOrd="1" destOrd="0" presId="urn:microsoft.com/office/officeart/2005/8/layout/process1"/>
    <dgm:cxn modelId="{49CDC467-D73D-4F43-AF5F-FBE6D66CA654}" type="presOf" srcId="{09D0727B-0BA6-4F1E-AF74-82158E9EED9E}" destId="{F9F94CA9-530F-434C-A7D4-7E95EEE24981}" srcOrd="0" destOrd="0" presId="urn:microsoft.com/office/officeart/2005/8/layout/process1"/>
    <dgm:cxn modelId="{96CA286A-7A62-4E54-B335-FD8D6502622E}" srcId="{DB2D49AB-0C0B-4488-81B8-E5C323F56F70}" destId="{3CF6AE57-6272-4D49-BC2B-19E808C44EA8}" srcOrd="2" destOrd="0" parTransId="{BCB75BF6-E866-4320-9862-8A4DAB245A5B}" sibTransId="{82388124-9E13-4682-9B06-8B1A6F0F59E0}"/>
    <dgm:cxn modelId="{06712759-A6F3-4F68-AB20-85C4F9DF0D58}" type="presOf" srcId="{0F709488-F413-4277-9E56-DF329C025256}" destId="{6BB046FA-5332-450F-A27E-BA83B8F805A1}" srcOrd="0" destOrd="0" presId="urn:microsoft.com/office/officeart/2005/8/layout/process1"/>
    <dgm:cxn modelId="{D9783480-B955-4C65-AE07-17877E4EDA5D}" srcId="{DB2D49AB-0C0B-4488-81B8-E5C323F56F70}" destId="{09D0727B-0BA6-4F1E-AF74-82158E9EED9E}" srcOrd="0" destOrd="0" parTransId="{A57ABF83-8A86-4B56-95E2-EA81B5C5BE0E}" sibTransId="{37012090-C459-4F21-A549-4F1152A71962}"/>
    <dgm:cxn modelId="{AE4DA388-3906-4423-82A2-28C42BB2287C}" type="presOf" srcId="{3CF6AE57-6272-4D49-BC2B-19E808C44EA8}" destId="{BA26954E-D6C0-4471-9A3E-503C665A27F6}" srcOrd="0" destOrd="0" presId="urn:microsoft.com/office/officeart/2005/8/layout/process1"/>
    <dgm:cxn modelId="{CBA7978F-F168-4EF5-B31F-6B608F1B3F7A}" srcId="{DB2D49AB-0C0B-4488-81B8-E5C323F56F70}" destId="{0F709488-F413-4277-9E56-DF329C025256}" srcOrd="1" destOrd="0" parTransId="{BBCFCA18-05B7-41CA-AFDA-442095089219}" sibTransId="{8FE447EA-CA34-4BDC-9E1C-31D8AC970C1B}"/>
    <dgm:cxn modelId="{B6F96EAF-F8A4-459F-9DD5-784C03E00960}" type="presOf" srcId="{DB2D49AB-0C0B-4488-81B8-E5C323F56F70}" destId="{646004D5-2260-4FF4-BE7A-07EE2B8F768E}" srcOrd="0" destOrd="0" presId="urn:microsoft.com/office/officeart/2005/8/layout/process1"/>
    <dgm:cxn modelId="{780350CA-926E-4104-AA1F-69CE18948024}" type="presOf" srcId="{8FE447EA-CA34-4BDC-9E1C-31D8AC970C1B}" destId="{EBC57450-4224-47FD-BECA-8873D581899D}" srcOrd="0" destOrd="0" presId="urn:microsoft.com/office/officeart/2005/8/layout/process1"/>
    <dgm:cxn modelId="{9F4E33E0-F251-4B2E-9BD4-5C2D23D23A6F}" type="presOf" srcId="{37012090-C459-4F21-A549-4F1152A71962}" destId="{D1F1B572-28EA-4513-B0D7-4F67D514F50A}" srcOrd="0" destOrd="0" presId="urn:microsoft.com/office/officeart/2005/8/layout/process1"/>
    <dgm:cxn modelId="{D4CEACED-F55B-4EE6-907F-8900B3C95820}" type="presOf" srcId="{37012090-C459-4F21-A549-4F1152A71962}" destId="{76A2BA33-01AF-4E8A-B181-15A3733B392D}" srcOrd="1" destOrd="0" presId="urn:microsoft.com/office/officeart/2005/8/layout/process1"/>
    <dgm:cxn modelId="{54AB2C4B-3361-4D99-8588-4DE470DBBE04}" type="presParOf" srcId="{646004D5-2260-4FF4-BE7A-07EE2B8F768E}" destId="{F9F94CA9-530F-434C-A7D4-7E95EEE24981}" srcOrd="0" destOrd="0" presId="urn:microsoft.com/office/officeart/2005/8/layout/process1"/>
    <dgm:cxn modelId="{1DC738B6-C52D-4A78-909A-638F6688BDA4}" type="presParOf" srcId="{646004D5-2260-4FF4-BE7A-07EE2B8F768E}" destId="{D1F1B572-28EA-4513-B0D7-4F67D514F50A}" srcOrd="1" destOrd="0" presId="urn:microsoft.com/office/officeart/2005/8/layout/process1"/>
    <dgm:cxn modelId="{8A062458-9E73-44C2-9A59-957B36216E59}" type="presParOf" srcId="{D1F1B572-28EA-4513-B0D7-4F67D514F50A}" destId="{76A2BA33-01AF-4E8A-B181-15A3733B392D}" srcOrd="0" destOrd="0" presId="urn:microsoft.com/office/officeart/2005/8/layout/process1"/>
    <dgm:cxn modelId="{53D1293C-66EA-4A90-B27E-1EAFD2528A81}" type="presParOf" srcId="{646004D5-2260-4FF4-BE7A-07EE2B8F768E}" destId="{6BB046FA-5332-450F-A27E-BA83B8F805A1}" srcOrd="2" destOrd="0" presId="urn:microsoft.com/office/officeart/2005/8/layout/process1"/>
    <dgm:cxn modelId="{91B9C857-89A3-4B53-9901-26C0A1204898}" type="presParOf" srcId="{646004D5-2260-4FF4-BE7A-07EE2B8F768E}" destId="{EBC57450-4224-47FD-BECA-8873D581899D}" srcOrd="3" destOrd="0" presId="urn:microsoft.com/office/officeart/2005/8/layout/process1"/>
    <dgm:cxn modelId="{DEE13F30-3D3B-4AE8-93D7-B2070A7EE604}" type="presParOf" srcId="{EBC57450-4224-47FD-BECA-8873D581899D}" destId="{36B54619-6587-4632-8BA6-C7DA4B1698B5}" srcOrd="0" destOrd="0" presId="urn:microsoft.com/office/officeart/2005/8/layout/process1"/>
    <dgm:cxn modelId="{9B0AB784-6CFB-4B3A-89B2-3C789A08FB25}" type="presParOf" srcId="{646004D5-2260-4FF4-BE7A-07EE2B8F768E}" destId="{BA26954E-D6C0-4471-9A3E-503C665A27F6}" srcOrd="4"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B2D49AB-0C0B-4488-81B8-E5C323F56F70}" type="doc">
      <dgm:prSet loTypeId="urn:microsoft.com/office/officeart/2005/8/layout/process1" loCatId="process" qsTypeId="urn:microsoft.com/office/officeart/2005/8/quickstyle/simple1" qsCatId="simple" csTypeId="urn:microsoft.com/office/officeart/2005/8/colors/accent1_2" csCatId="accent1" phldr="1"/>
      <dgm:spPr/>
    </dgm:pt>
    <dgm:pt modelId="{09D0727B-0BA6-4F1E-AF74-82158E9EED9E}">
      <dgm:prSet phldrT="[Text]"/>
      <dgm:spPr/>
      <dgm:t>
        <a:bodyPr/>
        <a:lstStyle/>
        <a:p>
          <a:r>
            <a:rPr lang="en-US" dirty="0"/>
            <a:t>Data Pre-Processing</a:t>
          </a:r>
          <a:endParaRPr lang="en-ID" dirty="0"/>
        </a:p>
      </dgm:t>
    </dgm:pt>
    <dgm:pt modelId="{A57ABF83-8A86-4B56-95E2-EA81B5C5BE0E}" type="parTrans" cxnId="{D9783480-B955-4C65-AE07-17877E4EDA5D}">
      <dgm:prSet/>
      <dgm:spPr/>
      <dgm:t>
        <a:bodyPr/>
        <a:lstStyle/>
        <a:p>
          <a:endParaRPr lang="en-ID"/>
        </a:p>
      </dgm:t>
    </dgm:pt>
    <dgm:pt modelId="{37012090-C459-4F21-A549-4F1152A71962}" type="sibTrans" cxnId="{D9783480-B955-4C65-AE07-17877E4EDA5D}">
      <dgm:prSet/>
      <dgm:spPr/>
      <dgm:t>
        <a:bodyPr/>
        <a:lstStyle/>
        <a:p>
          <a:endParaRPr lang="en-ID"/>
        </a:p>
      </dgm:t>
    </dgm:pt>
    <dgm:pt modelId="{0F709488-F413-4277-9E56-DF329C025256}">
      <dgm:prSet phldrT="[Text]" custT="1"/>
      <dgm:spPr/>
      <dgm:t>
        <a:bodyPr/>
        <a:lstStyle/>
        <a:p>
          <a:r>
            <a:rPr lang="en-US" sz="2900" dirty="0"/>
            <a:t>Learning Model</a:t>
          </a:r>
          <a:endParaRPr lang="en-ID" sz="2900" dirty="0"/>
        </a:p>
      </dgm:t>
    </dgm:pt>
    <dgm:pt modelId="{BBCFCA18-05B7-41CA-AFDA-442095089219}" type="parTrans" cxnId="{CBA7978F-F168-4EF5-B31F-6B608F1B3F7A}">
      <dgm:prSet/>
      <dgm:spPr/>
      <dgm:t>
        <a:bodyPr/>
        <a:lstStyle/>
        <a:p>
          <a:endParaRPr lang="en-ID"/>
        </a:p>
      </dgm:t>
    </dgm:pt>
    <dgm:pt modelId="{8FE447EA-CA34-4BDC-9E1C-31D8AC970C1B}" type="sibTrans" cxnId="{CBA7978F-F168-4EF5-B31F-6B608F1B3F7A}">
      <dgm:prSet/>
      <dgm:spPr/>
      <dgm:t>
        <a:bodyPr/>
        <a:lstStyle/>
        <a:p>
          <a:endParaRPr lang="en-ID"/>
        </a:p>
      </dgm:t>
    </dgm:pt>
    <dgm:pt modelId="{3CF6AE57-6272-4D49-BC2B-19E808C44EA8}">
      <dgm:prSet phldrT="[Text]" custT="1"/>
      <dgm:spPr/>
      <dgm:t>
        <a:bodyPr/>
        <a:lstStyle/>
        <a:p>
          <a:r>
            <a:rPr lang="en-US" sz="2500" dirty="0"/>
            <a:t>Tune and Hyperparameter Models</a:t>
          </a:r>
        </a:p>
      </dgm:t>
    </dgm:pt>
    <dgm:pt modelId="{BCB75BF6-E866-4320-9862-8A4DAB245A5B}" type="parTrans" cxnId="{96CA286A-7A62-4E54-B335-FD8D6502622E}">
      <dgm:prSet/>
      <dgm:spPr/>
      <dgm:t>
        <a:bodyPr/>
        <a:lstStyle/>
        <a:p>
          <a:endParaRPr lang="en-ID"/>
        </a:p>
      </dgm:t>
    </dgm:pt>
    <dgm:pt modelId="{82388124-9E13-4682-9B06-8B1A6F0F59E0}" type="sibTrans" cxnId="{96CA286A-7A62-4E54-B335-FD8D6502622E}">
      <dgm:prSet/>
      <dgm:spPr/>
      <dgm:t>
        <a:bodyPr/>
        <a:lstStyle/>
        <a:p>
          <a:endParaRPr lang="en-ID"/>
        </a:p>
      </dgm:t>
    </dgm:pt>
    <dgm:pt modelId="{FC3FC8C3-D608-454B-A17D-D387AB96C60F}">
      <dgm:prSet phldrT="[Text]" custT="1"/>
      <dgm:spPr/>
      <dgm:t>
        <a:bodyPr/>
        <a:lstStyle/>
        <a:p>
          <a:r>
            <a:rPr lang="en-US" sz="2500" dirty="0"/>
            <a:t>Evaluate the Models</a:t>
          </a:r>
        </a:p>
      </dgm:t>
    </dgm:pt>
    <dgm:pt modelId="{69E49192-DC1E-4498-BB72-BD25387FA5EC}" type="parTrans" cxnId="{5B39D882-0252-41FC-A8BA-7837C8EA2756}">
      <dgm:prSet/>
      <dgm:spPr/>
      <dgm:t>
        <a:bodyPr/>
        <a:lstStyle/>
        <a:p>
          <a:endParaRPr lang="en-ID"/>
        </a:p>
      </dgm:t>
    </dgm:pt>
    <dgm:pt modelId="{11E679CC-78B9-49CF-8D39-47B4E6FDA1A3}" type="sibTrans" cxnId="{5B39D882-0252-41FC-A8BA-7837C8EA2756}">
      <dgm:prSet/>
      <dgm:spPr/>
      <dgm:t>
        <a:bodyPr/>
        <a:lstStyle/>
        <a:p>
          <a:endParaRPr lang="en-ID"/>
        </a:p>
      </dgm:t>
    </dgm:pt>
    <dgm:pt modelId="{646004D5-2260-4FF4-BE7A-07EE2B8F768E}" type="pres">
      <dgm:prSet presAssocID="{DB2D49AB-0C0B-4488-81B8-E5C323F56F70}" presName="Name0" presStyleCnt="0">
        <dgm:presLayoutVars>
          <dgm:dir/>
          <dgm:resizeHandles val="exact"/>
        </dgm:presLayoutVars>
      </dgm:prSet>
      <dgm:spPr/>
    </dgm:pt>
    <dgm:pt modelId="{F9F94CA9-530F-434C-A7D4-7E95EEE24981}" type="pres">
      <dgm:prSet presAssocID="{09D0727B-0BA6-4F1E-AF74-82158E9EED9E}" presName="node" presStyleLbl="node1" presStyleIdx="0" presStyleCnt="4">
        <dgm:presLayoutVars>
          <dgm:bulletEnabled val="1"/>
        </dgm:presLayoutVars>
      </dgm:prSet>
      <dgm:spPr/>
    </dgm:pt>
    <dgm:pt modelId="{D1F1B572-28EA-4513-B0D7-4F67D514F50A}" type="pres">
      <dgm:prSet presAssocID="{37012090-C459-4F21-A549-4F1152A71962}" presName="sibTrans" presStyleLbl="sibTrans2D1" presStyleIdx="0" presStyleCnt="3"/>
      <dgm:spPr/>
    </dgm:pt>
    <dgm:pt modelId="{76A2BA33-01AF-4E8A-B181-15A3733B392D}" type="pres">
      <dgm:prSet presAssocID="{37012090-C459-4F21-A549-4F1152A71962}" presName="connectorText" presStyleLbl="sibTrans2D1" presStyleIdx="0" presStyleCnt="3"/>
      <dgm:spPr/>
    </dgm:pt>
    <dgm:pt modelId="{6BB046FA-5332-450F-A27E-BA83B8F805A1}" type="pres">
      <dgm:prSet presAssocID="{0F709488-F413-4277-9E56-DF329C025256}" presName="node" presStyleLbl="node1" presStyleIdx="1" presStyleCnt="4">
        <dgm:presLayoutVars>
          <dgm:bulletEnabled val="1"/>
        </dgm:presLayoutVars>
      </dgm:prSet>
      <dgm:spPr/>
    </dgm:pt>
    <dgm:pt modelId="{EBC57450-4224-47FD-BECA-8873D581899D}" type="pres">
      <dgm:prSet presAssocID="{8FE447EA-CA34-4BDC-9E1C-31D8AC970C1B}" presName="sibTrans" presStyleLbl="sibTrans2D1" presStyleIdx="1" presStyleCnt="3"/>
      <dgm:spPr/>
    </dgm:pt>
    <dgm:pt modelId="{36B54619-6587-4632-8BA6-C7DA4B1698B5}" type="pres">
      <dgm:prSet presAssocID="{8FE447EA-CA34-4BDC-9E1C-31D8AC970C1B}" presName="connectorText" presStyleLbl="sibTrans2D1" presStyleIdx="1" presStyleCnt="3"/>
      <dgm:spPr/>
    </dgm:pt>
    <dgm:pt modelId="{BA26954E-D6C0-4471-9A3E-503C665A27F6}" type="pres">
      <dgm:prSet presAssocID="{3CF6AE57-6272-4D49-BC2B-19E808C44EA8}" presName="node" presStyleLbl="node1" presStyleIdx="2" presStyleCnt="4">
        <dgm:presLayoutVars>
          <dgm:bulletEnabled val="1"/>
        </dgm:presLayoutVars>
      </dgm:prSet>
      <dgm:spPr/>
    </dgm:pt>
    <dgm:pt modelId="{C7FCC92C-EE77-4836-8243-73AF6D2A8FB2}" type="pres">
      <dgm:prSet presAssocID="{82388124-9E13-4682-9B06-8B1A6F0F59E0}" presName="sibTrans" presStyleLbl="sibTrans2D1" presStyleIdx="2" presStyleCnt="3"/>
      <dgm:spPr/>
    </dgm:pt>
    <dgm:pt modelId="{6298C2A8-B200-4784-9477-6AE246F818A3}" type="pres">
      <dgm:prSet presAssocID="{82388124-9E13-4682-9B06-8B1A6F0F59E0}" presName="connectorText" presStyleLbl="sibTrans2D1" presStyleIdx="2" presStyleCnt="3"/>
      <dgm:spPr/>
    </dgm:pt>
    <dgm:pt modelId="{CAD29183-E716-4A13-91DC-550F7396D426}" type="pres">
      <dgm:prSet presAssocID="{FC3FC8C3-D608-454B-A17D-D387AB96C60F}" presName="node" presStyleLbl="node1" presStyleIdx="3" presStyleCnt="4">
        <dgm:presLayoutVars>
          <dgm:bulletEnabled val="1"/>
        </dgm:presLayoutVars>
      </dgm:prSet>
      <dgm:spPr/>
    </dgm:pt>
  </dgm:ptLst>
  <dgm:cxnLst>
    <dgm:cxn modelId="{53134528-1DEE-48E9-AA7D-1396ECF268E9}" type="presOf" srcId="{FC3FC8C3-D608-454B-A17D-D387AB96C60F}" destId="{CAD29183-E716-4A13-91DC-550F7396D426}" srcOrd="0" destOrd="0" presId="urn:microsoft.com/office/officeart/2005/8/layout/process1"/>
    <dgm:cxn modelId="{1B81C545-0D73-4B43-BBE6-CE84C26EFFCE}" type="presOf" srcId="{8FE447EA-CA34-4BDC-9E1C-31D8AC970C1B}" destId="{36B54619-6587-4632-8BA6-C7DA4B1698B5}" srcOrd="1" destOrd="0" presId="urn:microsoft.com/office/officeart/2005/8/layout/process1"/>
    <dgm:cxn modelId="{49CDC467-D73D-4F43-AF5F-FBE6D66CA654}" type="presOf" srcId="{09D0727B-0BA6-4F1E-AF74-82158E9EED9E}" destId="{F9F94CA9-530F-434C-A7D4-7E95EEE24981}" srcOrd="0" destOrd="0" presId="urn:microsoft.com/office/officeart/2005/8/layout/process1"/>
    <dgm:cxn modelId="{96CA286A-7A62-4E54-B335-FD8D6502622E}" srcId="{DB2D49AB-0C0B-4488-81B8-E5C323F56F70}" destId="{3CF6AE57-6272-4D49-BC2B-19E808C44EA8}" srcOrd="2" destOrd="0" parTransId="{BCB75BF6-E866-4320-9862-8A4DAB245A5B}" sibTransId="{82388124-9E13-4682-9B06-8B1A6F0F59E0}"/>
    <dgm:cxn modelId="{06712759-A6F3-4F68-AB20-85C4F9DF0D58}" type="presOf" srcId="{0F709488-F413-4277-9E56-DF329C025256}" destId="{6BB046FA-5332-450F-A27E-BA83B8F805A1}" srcOrd="0" destOrd="0" presId="urn:microsoft.com/office/officeart/2005/8/layout/process1"/>
    <dgm:cxn modelId="{D9783480-B955-4C65-AE07-17877E4EDA5D}" srcId="{DB2D49AB-0C0B-4488-81B8-E5C323F56F70}" destId="{09D0727B-0BA6-4F1E-AF74-82158E9EED9E}" srcOrd="0" destOrd="0" parTransId="{A57ABF83-8A86-4B56-95E2-EA81B5C5BE0E}" sibTransId="{37012090-C459-4F21-A549-4F1152A71962}"/>
    <dgm:cxn modelId="{5B39D882-0252-41FC-A8BA-7837C8EA2756}" srcId="{DB2D49AB-0C0B-4488-81B8-E5C323F56F70}" destId="{FC3FC8C3-D608-454B-A17D-D387AB96C60F}" srcOrd="3" destOrd="0" parTransId="{69E49192-DC1E-4498-BB72-BD25387FA5EC}" sibTransId="{11E679CC-78B9-49CF-8D39-47B4E6FDA1A3}"/>
    <dgm:cxn modelId="{AE4DA388-3906-4423-82A2-28C42BB2287C}" type="presOf" srcId="{3CF6AE57-6272-4D49-BC2B-19E808C44EA8}" destId="{BA26954E-D6C0-4471-9A3E-503C665A27F6}" srcOrd="0" destOrd="0" presId="urn:microsoft.com/office/officeart/2005/8/layout/process1"/>
    <dgm:cxn modelId="{CBA7978F-F168-4EF5-B31F-6B608F1B3F7A}" srcId="{DB2D49AB-0C0B-4488-81B8-E5C323F56F70}" destId="{0F709488-F413-4277-9E56-DF329C025256}" srcOrd="1" destOrd="0" parTransId="{BBCFCA18-05B7-41CA-AFDA-442095089219}" sibTransId="{8FE447EA-CA34-4BDC-9E1C-31D8AC970C1B}"/>
    <dgm:cxn modelId="{078C359E-9165-43DB-99A2-D30DF510CFC7}" type="presOf" srcId="{82388124-9E13-4682-9B06-8B1A6F0F59E0}" destId="{6298C2A8-B200-4784-9477-6AE246F818A3}" srcOrd="1" destOrd="0" presId="urn:microsoft.com/office/officeart/2005/8/layout/process1"/>
    <dgm:cxn modelId="{B6F96EAF-F8A4-459F-9DD5-784C03E00960}" type="presOf" srcId="{DB2D49AB-0C0B-4488-81B8-E5C323F56F70}" destId="{646004D5-2260-4FF4-BE7A-07EE2B8F768E}" srcOrd="0" destOrd="0" presId="urn:microsoft.com/office/officeart/2005/8/layout/process1"/>
    <dgm:cxn modelId="{780350CA-926E-4104-AA1F-69CE18948024}" type="presOf" srcId="{8FE447EA-CA34-4BDC-9E1C-31D8AC970C1B}" destId="{EBC57450-4224-47FD-BECA-8873D581899D}" srcOrd="0" destOrd="0" presId="urn:microsoft.com/office/officeart/2005/8/layout/process1"/>
    <dgm:cxn modelId="{9F4E33E0-F251-4B2E-9BD4-5C2D23D23A6F}" type="presOf" srcId="{37012090-C459-4F21-A549-4F1152A71962}" destId="{D1F1B572-28EA-4513-B0D7-4F67D514F50A}" srcOrd="0" destOrd="0" presId="urn:microsoft.com/office/officeart/2005/8/layout/process1"/>
    <dgm:cxn modelId="{73273FEB-F2F0-4243-9F00-4FBCDF1C9BC4}" type="presOf" srcId="{82388124-9E13-4682-9B06-8B1A6F0F59E0}" destId="{C7FCC92C-EE77-4836-8243-73AF6D2A8FB2}" srcOrd="0" destOrd="0" presId="urn:microsoft.com/office/officeart/2005/8/layout/process1"/>
    <dgm:cxn modelId="{D4CEACED-F55B-4EE6-907F-8900B3C95820}" type="presOf" srcId="{37012090-C459-4F21-A549-4F1152A71962}" destId="{76A2BA33-01AF-4E8A-B181-15A3733B392D}" srcOrd="1" destOrd="0" presId="urn:microsoft.com/office/officeart/2005/8/layout/process1"/>
    <dgm:cxn modelId="{54AB2C4B-3361-4D99-8588-4DE470DBBE04}" type="presParOf" srcId="{646004D5-2260-4FF4-BE7A-07EE2B8F768E}" destId="{F9F94CA9-530F-434C-A7D4-7E95EEE24981}" srcOrd="0" destOrd="0" presId="urn:microsoft.com/office/officeart/2005/8/layout/process1"/>
    <dgm:cxn modelId="{1DC738B6-C52D-4A78-909A-638F6688BDA4}" type="presParOf" srcId="{646004D5-2260-4FF4-BE7A-07EE2B8F768E}" destId="{D1F1B572-28EA-4513-B0D7-4F67D514F50A}" srcOrd="1" destOrd="0" presId="urn:microsoft.com/office/officeart/2005/8/layout/process1"/>
    <dgm:cxn modelId="{8A062458-9E73-44C2-9A59-957B36216E59}" type="presParOf" srcId="{D1F1B572-28EA-4513-B0D7-4F67D514F50A}" destId="{76A2BA33-01AF-4E8A-B181-15A3733B392D}" srcOrd="0" destOrd="0" presId="urn:microsoft.com/office/officeart/2005/8/layout/process1"/>
    <dgm:cxn modelId="{53D1293C-66EA-4A90-B27E-1EAFD2528A81}" type="presParOf" srcId="{646004D5-2260-4FF4-BE7A-07EE2B8F768E}" destId="{6BB046FA-5332-450F-A27E-BA83B8F805A1}" srcOrd="2" destOrd="0" presId="urn:microsoft.com/office/officeart/2005/8/layout/process1"/>
    <dgm:cxn modelId="{91B9C857-89A3-4B53-9901-26C0A1204898}" type="presParOf" srcId="{646004D5-2260-4FF4-BE7A-07EE2B8F768E}" destId="{EBC57450-4224-47FD-BECA-8873D581899D}" srcOrd="3" destOrd="0" presId="urn:microsoft.com/office/officeart/2005/8/layout/process1"/>
    <dgm:cxn modelId="{DEE13F30-3D3B-4AE8-93D7-B2070A7EE604}" type="presParOf" srcId="{EBC57450-4224-47FD-BECA-8873D581899D}" destId="{36B54619-6587-4632-8BA6-C7DA4B1698B5}" srcOrd="0" destOrd="0" presId="urn:microsoft.com/office/officeart/2005/8/layout/process1"/>
    <dgm:cxn modelId="{9B0AB784-6CFB-4B3A-89B2-3C789A08FB25}" type="presParOf" srcId="{646004D5-2260-4FF4-BE7A-07EE2B8F768E}" destId="{BA26954E-D6C0-4471-9A3E-503C665A27F6}" srcOrd="4" destOrd="0" presId="urn:microsoft.com/office/officeart/2005/8/layout/process1"/>
    <dgm:cxn modelId="{2D027EB3-BEAC-4051-AC66-FB3B7D6993EA}" type="presParOf" srcId="{646004D5-2260-4FF4-BE7A-07EE2B8F768E}" destId="{C7FCC92C-EE77-4836-8243-73AF6D2A8FB2}" srcOrd="5" destOrd="0" presId="urn:microsoft.com/office/officeart/2005/8/layout/process1"/>
    <dgm:cxn modelId="{7162DEA7-182E-4536-A974-2B98D18F249F}" type="presParOf" srcId="{C7FCC92C-EE77-4836-8243-73AF6D2A8FB2}" destId="{6298C2A8-B200-4784-9477-6AE246F818A3}" srcOrd="0" destOrd="0" presId="urn:microsoft.com/office/officeart/2005/8/layout/process1"/>
    <dgm:cxn modelId="{49462A36-2456-4E84-8388-2E23518CA8B5}" type="presParOf" srcId="{646004D5-2260-4FF4-BE7A-07EE2B8F768E}" destId="{CAD29183-E716-4A13-91DC-550F7396D426}"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94FA44-E509-4FF2-8DEA-B6949E9A1DFD}">
      <dsp:nvSpPr>
        <dsp:cNvPr id="0" name=""/>
        <dsp:cNvSpPr/>
      </dsp:nvSpPr>
      <dsp:spPr>
        <a:xfrm>
          <a:off x="489640" y="0"/>
          <a:ext cx="2724038" cy="93932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Get Request to API to get Past Data</a:t>
          </a:r>
          <a:endParaRPr lang="en-ID" sz="1700" kern="1200" dirty="0"/>
        </a:p>
      </dsp:txBody>
      <dsp:txXfrm>
        <a:off x="517152" y="27512"/>
        <a:ext cx="2669014" cy="884299"/>
      </dsp:txXfrm>
    </dsp:sp>
    <dsp:sp modelId="{AFB640AC-EA9F-49E1-89E1-517897DAD931}">
      <dsp:nvSpPr>
        <dsp:cNvPr id="0" name=""/>
        <dsp:cNvSpPr/>
      </dsp:nvSpPr>
      <dsp:spPr>
        <a:xfrm rot="5400000">
          <a:off x="1675536" y="962806"/>
          <a:ext cx="352246" cy="42269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ID" sz="1400" kern="1200"/>
        </a:p>
      </dsp:txBody>
      <dsp:txXfrm rot="-5400000">
        <a:off x="1724851" y="998030"/>
        <a:ext cx="253617" cy="246572"/>
      </dsp:txXfrm>
    </dsp:sp>
    <dsp:sp modelId="{17120187-78F1-4841-A44D-A536B4D0DAF7}">
      <dsp:nvSpPr>
        <dsp:cNvPr id="0" name=""/>
        <dsp:cNvSpPr/>
      </dsp:nvSpPr>
      <dsp:spPr>
        <a:xfrm>
          <a:off x="489640" y="1408985"/>
          <a:ext cx="2724038" cy="93932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0" i="0" kern="1200" dirty="0"/>
            <a:t>Using IDs as parameters, we can make API calls to retrieve relevant information</a:t>
          </a:r>
          <a:endParaRPr lang="en-ID" sz="1700" kern="1200" dirty="0"/>
        </a:p>
      </dsp:txBody>
      <dsp:txXfrm>
        <a:off x="517152" y="1436497"/>
        <a:ext cx="2669014" cy="884299"/>
      </dsp:txXfrm>
    </dsp:sp>
    <dsp:sp modelId="{6A1BCBED-073F-43BE-B3DB-02EA64ADF1D3}">
      <dsp:nvSpPr>
        <dsp:cNvPr id="0" name=""/>
        <dsp:cNvSpPr/>
      </dsp:nvSpPr>
      <dsp:spPr>
        <a:xfrm rot="5400000">
          <a:off x="1675536" y="2371792"/>
          <a:ext cx="352246" cy="42269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ID" sz="1400" kern="1200"/>
        </a:p>
      </dsp:txBody>
      <dsp:txXfrm rot="-5400000">
        <a:off x="1724851" y="2407016"/>
        <a:ext cx="253617" cy="246572"/>
      </dsp:txXfrm>
    </dsp:sp>
    <dsp:sp modelId="{F8B2C609-D72B-4EFA-898A-E73D92106846}">
      <dsp:nvSpPr>
        <dsp:cNvPr id="0" name=""/>
        <dsp:cNvSpPr/>
      </dsp:nvSpPr>
      <dsp:spPr>
        <a:xfrm>
          <a:off x="489640" y="2817971"/>
          <a:ext cx="2724038" cy="93932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ID" sz="1700" b="0" i="0" kern="1200" dirty="0"/>
            <a:t>Data Wrangling</a:t>
          </a:r>
          <a:endParaRPr lang="en-ID" sz="1700" kern="1200" dirty="0"/>
        </a:p>
      </dsp:txBody>
      <dsp:txXfrm>
        <a:off x="517152" y="2845483"/>
        <a:ext cx="2669014" cy="88429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94FA44-E509-4FF2-8DEA-B6949E9A1DFD}">
      <dsp:nvSpPr>
        <dsp:cNvPr id="0" name=""/>
        <dsp:cNvSpPr/>
      </dsp:nvSpPr>
      <dsp:spPr>
        <a:xfrm>
          <a:off x="651086" y="0"/>
          <a:ext cx="2401146" cy="93932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Get Request to API to get Past Data</a:t>
          </a:r>
          <a:endParaRPr lang="en-ID" sz="1700" kern="1200" dirty="0"/>
        </a:p>
      </dsp:txBody>
      <dsp:txXfrm>
        <a:off x="678598" y="27512"/>
        <a:ext cx="2346122" cy="884299"/>
      </dsp:txXfrm>
    </dsp:sp>
    <dsp:sp modelId="{AFB640AC-EA9F-49E1-89E1-517897DAD931}">
      <dsp:nvSpPr>
        <dsp:cNvPr id="0" name=""/>
        <dsp:cNvSpPr/>
      </dsp:nvSpPr>
      <dsp:spPr>
        <a:xfrm rot="5400000">
          <a:off x="1675536" y="962806"/>
          <a:ext cx="352246" cy="42269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ID" sz="1400" kern="1200"/>
        </a:p>
      </dsp:txBody>
      <dsp:txXfrm rot="-5400000">
        <a:off x="1724851" y="998030"/>
        <a:ext cx="253617" cy="246572"/>
      </dsp:txXfrm>
    </dsp:sp>
    <dsp:sp modelId="{17120187-78F1-4841-A44D-A536B4D0DAF7}">
      <dsp:nvSpPr>
        <dsp:cNvPr id="0" name=""/>
        <dsp:cNvSpPr/>
      </dsp:nvSpPr>
      <dsp:spPr>
        <a:xfrm>
          <a:off x="651086" y="1408985"/>
          <a:ext cx="2401146" cy="93932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0" i="0" kern="1200" dirty="0"/>
            <a:t>Identify the HTML elements containing the data you want to scrape.</a:t>
          </a:r>
          <a:endParaRPr lang="en-ID" sz="1700" kern="1200" dirty="0"/>
        </a:p>
      </dsp:txBody>
      <dsp:txXfrm>
        <a:off x="678598" y="1436497"/>
        <a:ext cx="2346122" cy="884299"/>
      </dsp:txXfrm>
    </dsp:sp>
    <dsp:sp modelId="{6A1BCBED-073F-43BE-B3DB-02EA64ADF1D3}">
      <dsp:nvSpPr>
        <dsp:cNvPr id="0" name=""/>
        <dsp:cNvSpPr/>
      </dsp:nvSpPr>
      <dsp:spPr>
        <a:xfrm rot="5400000">
          <a:off x="1675536" y="2371792"/>
          <a:ext cx="352246" cy="42269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ID" sz="1400" kern="1200"/>
        </a:p>
      </dsp:txBody>
      <dsp:txXfrm rot="-5400000">
        <a:off x="1724851" y="2407016"/>
        <a:ext cx="253617" cy="246572"/>
      </dsp:txXfrm>
    </dsp:sp>
    <dsp:sp modelId="{F8B2C609-D72B-4EFA-898A-E73D92106846}">
      <dsp:nvSpPr>
        <dsp:cNvPr id="0" name=""/>
        <dsp:cNvSpPr/>
      </dsp:nvSpPr>
      <dsp:spPr>
        <a:xfrm>
          <a:off x="651086" y="2817971"/>
          <a:ext cx="2401146" cy="93932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ID" sz="1700" b="0" i="0" kern="1200" dirty="0"/>
            <a:t>Extract and Store Data</a:t>
          </a:r>
          <a:endParaRPr lang="en-ID" sz="1700" kern="1200" dirty="0"/>
        </a:p>
      </dsp:txBody>
      <dsp:txXfrm>
        <a:off x="678598" y="2845483"/>
        <a:ext cx="2346122" cy="88429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F94CA9-530F-434C-A7D4-7E95EEE24981}">
      <dsp:nvSpPr>
        <dsp:cNvPr id="0" name=""/>
        <dsp:cNvSpPr/>
      </dsp:nvSpPr>
      <dsp:spPr>
        <a:xfrm>
          <a:off x="8384" y="270073"/>
          <a:ext cx="2506176" cy="150370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US" sz="3900" kern="1200" dirty="0"/>
            <a:t>Data Cleaning</a:t>
          </a:r>
          <a:endParaRPr lang="en-ID" sz="3900" kern="1200" dirty="0"/>
        </a:p>
      </dsp:txBody>
      <dsp:txXfrm>
        <a:off x="52426" y="314115"/>
        <a:ext cx="2418092" cy="1415621"/>
      </dsp:txXfrm>
    </dsp:sp>
    <dsp:sp modelId="{D1F1B572-28EA-4513-B0D7-4F67D514F50A}">
      <dsp:nvSpPr>
        <dsp:cNvPr id="0" name=""/>
        <dsp:cNvSpPr/>
      </dsp:nvSpPr>
      <dsp:spPr>
        <a:xfrm>
          <a:off x="2765178" y="711160"/>
          <a:ext cx="531309" cy="6215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ID" sz="2600" kern="1200"/>
        </a:p>
      </dsp:txBody>
      <dsp:txXfrm>
        <a:off x="2765178" y="835466"/>
        <a:ext cx="371916" cy="372919"/>
      </dsp:txXfrm>
    </dsp:sp>
    <dsp:sp modelId="{6BB046FA-5332-450F-A27E-BA83B8F805A1}">
      <dsp:nvSpPr>
        <dsp:cNvPr id="0" name=""/>
        <dsp:cNvSpPr/>
      </dsp:nvSpPr>
      <dsp:spPr>
        <a:xfrm>
          <a:off x="3517031" y="270073"/>
          <a:ext cx="2506176" cy="150370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EDA</a:t>
          </a:r>
        </a:p>
        <a:p>
          <a:pPr marL="0" lvl="0" indent="0" algn="ctr" defTabSz="1289050">
            <a:lnSpc>
              <a:spcPct val="90000"/>
            </a:lnSpc>
            <a:spcBef>
              <a:spcPct val="0"/>
            </a:spcBef>
            <a:spcAft>
              <a:spcPct val="35000"/>
            </a:spcAft>
            <a:buNone/>
          </a:pPr>
          <a:r>
            <a:rPr lang="en-US" sz="2000" kern="1200" dirty="0"/>
            <a:t>(Exploratory Data Analysis)</a:t>
          </a:r>
          <a:endParaRPr lang="en-ID" sz="2900" kern="1200" dirty="0"/>
        </a:p>
      </dsp:txBody>
      <dsp:txXfrm>
        <a:off x="3561073" y="314115"/>
        <a:ext cx="2418092" cy="1415621"/>
      </dsp:txXfrm>
    </dsp:sp>
    <dsp:sp modelId="{EBC57450-4224-47FD-BECA-8873D581899D}">
      <dsp:nvSpPr>
        <dsp:cNvPr id="0" name=""/>
        <dsp:cNvSpPr/>
      </dsp:nvSpPr>
      <dsp:spPr>
        <a:xfrm>
          <a:off x="6273825" y="711160"/>
          <a:ext cx="531309" cy="6215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ID" sz="2600" kern="1200"/>
        </a:p>
      </dsp:txBody>
      <dsp:txXfrm>
        <a:off x="6273825" y="835466"/>
        <a:ext cx="371916" cy="372919"/>
      </dsp:txXfrm>
    </dsp:sp>
    <dsp:sp modelId="{BA26954E-D6C0-4471-9A3E-503C665A27F6}">
      <dsp:nvSpPr>
        <dsp:cNvPr id="0" name=""/>
        <dsp:cNvSpPr/>
      </dsp:nvSpPr>
      <dsp:spPr>
        <a:xfrm>
          <a:off x="7025678" y="270073"/>
          <a:ext cx="2506176" cy="150370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Determine Training Set</a:t>
          </a:r>
        </a:p>
        <a:p>
          <a:pPr marL="0" lvl="0" indent="0" algn="ctr" defTabSz="1111250">
            <a:lnSpc>
              <a:spcPct val="90000"/>
            </a:lnSpc>
            <a:spcBef>
              <a:spcPct val="0"/>
            </a:spcBef>
            <a:spcAft>
              <a:spcPct val="35000"/>
            </a:spcAft>
            <a:buNone/>
          </a:pPr>
          <a:r>
            <a:rPr lang="en-US" sz="1800" kern="1200" dirty="0"/>
            <a:t>(Features and Label)</a:t>
          </a:r>
          <a:endParaRPr lang="en-ID" sz="2500" kern="1200" dirty="0"/>
        </a:p>
      </dsp:txBody>
      <dsp:txXfrm>
        <a:off x="7069720" y="314115"/>
        <a:ext cx="2418092" cy="141562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F94CA9-530F-434C-A7D4-7E95EEE24981}">
      <dsp:nvSpPr>
        <dsp:cNvPr id="0" name=""/>
        <dsp:cNvSpPr/>
      </dsp:nvSpPr>
      <dsp:spPr>
        <a:xfrm>
          <a:off x="8846" y="163523"/>
          <a:ext cx="1831258" cy="171680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Data Pre-Processing</a:t>
          </a:r>
          <a:endParaRPr lang="en-ID" sz="2700" kern="1200" dirty="0"/>
        </a:p>
      </dsp:txBody>
      <dsp:txXfrm>
        <a:off x="59130" y="213807"/>
        <a:ext cx="1730690" cy="1616237"/>
      </dsp:txXfrm>
    </dsp:sp>
    <dsp:sp modelId="{D1F1B572-28EA-4513-B0D7-4F67D514F50A}">
      <dsp:nvSpPr>
        <dsp:cNvPr id="0" name=""/>
        <dsp:cNvSpPr/>
      </dsp:nvSpPr>
      <dsp:spPr>
        <a:xfrm>
          <a:off x="2023231" y="794850"/>
          <a:ext cx="388226" cy="45415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D" sz="1900" kern="1200"/>
        </a:p>
      </dsp:txBody>
      <dsp:txXfrm>
        <a:off x="2023231" y="885680"/>
        <a:ext cx="271758" cy="272492"/>
      </dsp:txXfrm>
    </dsp:sp>
    <dsp:sp modelId="{6BB046FA-5332-450F-A27E-BA83B8F805A1}">
      <dsp:nvSpPr>
        <dsp:cNvPr id="0" name=""/>
        <dsp:cNvSpPr/>
      </dsp:nvSpPr>
      <dsp:spPr>
        <a:xfrm>
          <a:off x="2572609" y="163523"/>
          <a:ext cx="1831258" cy="171680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Learning Model</a:t>
          </a:r>
          <a:endParaRPr lang="en-ID" sz="2900" kern="1200" dirty="0"/>
        </a:p>
      </dsp:txBody>
      <dsp:txXfrm>
        <a:off x="2622893" y="213807"/>
        <a:ext cx="1730690" cy="1616237"/>
      </dsp:txXfrm>
    </dsp:sp>
    <dsp:sp modelId="{EBC57450-4224-47FD-BECA-8873D581899D}">
      <dsp:nvSpPr>
        <dsp:cNvPr id="0" name=""/>
        <dsp:cNvSpPr/>
      </dsp:nvSpPr>
      <dsp:spPr>
        <a:xfrm>
          <a:off x="4586994" y="794850"/>
          <a:ext cx="388226" cy="45415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D" sz="1900" kern="1200"/>
        </a:p>
      </dsp:txBody>
      <dsp:txXfrm>
        <a:off x="4586994" y="885680"/>
        <a:ext cx="271758" cy="272492"/>
      </dsp:txXfrm>
    </dsp:sp>
    <dsp:sp modelId="{BA26954E-D6C0-4471-9A3E-503C665A27F6}">
      <dsp:nvSpPr>
        <dsp:cNvPr id="0" name=""/>
        <dsp:cNvSpPr/>
      </dsp:nvSpPr>
      <dsp:spPr>
        <a:xfrm>
          <a:off x="5136371" y="163523"/>
          <a:ext cx="1831258" cy="171680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Tune and Hyperparameter Models</a:t>
          </a:r>
        </a:p>
      </dsp:txBody>
      <dsp:txXfrm>
        <a:off x="5186655" y="213807"/>
        <a:ext cx="1730690" cy="1616237"/>
      </dsp:txXfrm>
    </dsp:sp>
    <dsp:sp modelId="{C7FCC92C-EE77-4836-8243-73AF6D2A8FB2}">
      <dsp:nvSpPr>
        <dsp:cNvPr id="0" name=""/>
        <dsp:cNvSpPr/>
      </dsp:nvSpPr>
      <dsp:spPr>
        <a:xfrm>
          <a:off x="7150756" y="794850"/>
          <a:ext cx="388226" cy="45415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D" sz="1900" kern="1200"/>
        </a:p>
      </dsp:txBody>
      <dsp:txXfrm>
        <a:off x="7150756" y="885680"/>
        <a:ext cx="271758" cy="272492"/>
      </dsp:txXfrm>
    </dsp:sp>
    <dsp:sp modelId="{CAD29183-E716-4A13-91DC-550F7396D426}">
      <dsp:nvSpPr>
        <dsp:cNvPr id="0" name=""/>
        <dsp:cNvSpPr/>
      </dsp:nvSpPr>
      <dsp:spPr>
        <a:xfrm>
          <a:off x="7700134" y="163523"/>
          <a:ext cx="1831258" cy="171680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Evaluate the Models</a:t>
          </a:r>
        </a:p>
      </dsp:txBody>
      <dsp:txXfrm>
        <a:off x="7750418" y="213807"/>
        <a:ext cx="1730690" cy="1616237"/>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8/1/2023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jpeg>
</file>

<file path=ppt/media/image40.png>
</file>

<file path=ppt/media/image41.jpeg>
</file>

<file path=ppt/media/image42.png>
</file>

<file path=ppt/media/image43.png>
</file>

<file path=ppt/media/image4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7/31/2023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7684194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5791374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7/31/2023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7/31/2023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7/31/2023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7/31/2023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7/31/2023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7/31/2023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7/31/2023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7/31/2023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7/31/2023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7/31/2023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github.com/rusydi16/Final-Assignment/blob/main/Course%2010/labs-jupyter-spacex-data_wrangling_jupyterlite.jupyterlite.ipynb"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rusydi16/Final-Assignment/blob/main/Course%2010/jupyter-labs-eda-dataviz.ipynb.jupyterlite%20(1).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usydi16/Final-Assignment/blob/main/Course%2010/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rusydi16/Final-Assignment/blob/main/Course%2010/lab_jupyter_launch_site_location.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rusydi16/Final-Assignment/blob/main/Course%2010/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github.com/rusydi16/Final-Assignment/blob/main/Course%2010/SpaceX_Machine_Learning_Prediction_Part_5.jupyterlite.ipynb" TargetMode="External"/><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freepngimg.com/png/24774-spaceship-transparent-background" TargetMode="External"/><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freepngimg.com/png/24774-spaceship-transparent-background" TargetMode="Externa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freepngimg.com/png/24774-spaceship-transparent-background" TargetMode="External"/><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3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35.png"/><Relationship Id="rId4" Type="http://schemas.openxmlformats.org/officeDocument/2006/relationships/image" Target="../media/image34.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0.png"/></Relationships>
</file>

<file path=ppt/slides/_rels/slide44.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hyperlink" Target="https://github.com/rusydi16/Final-Assignment/tree/main/Course%2010" TargetMode="External"/></Relationships>
</file>

<file path=ppt/slides/_rels/slide49.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api.spacexdata.com/v4/launches/past"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en.wikipedia.org/wiki/List_of_Falcon_9_and_Falcon_Heavy_launches" TargetMode="Externa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github.com/rusydi16/Final-Assignment/blob/main/Course%2010/jupyter-labs-spacex-data-collection-api.ipynb" TargetMode="External"/><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rusydi16/Final-Assignment/blob/main/Course%2010/jupyter-labs-webscraping.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5" y="4568734"/>
            <a:ext cx="4108967"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Muhammad Rusydi Al Affan</a:t>
            </a:r>
          </a:p>
          <a:p>
            <a:r>
              <a:rPr lang="en-US" dirty="0" err="1">
                <a:solidFill>
                  <a:schemeClr val="bg2"/>
                </a:solidFill>
                <a:latin typeface="Abadi" panose="020B0604020104020204" pitchFamily="34" charset="0"/>
                <a:ea typeface="SF Pro" pitchFamily="2" charset="0"/>
                <a:cs typeface="SF Pro" pitchFamily="2" charset="0"/>
              </a:rPr>
              <a:t>Agustus</a:t>
            </a:r>
            <a:r>
              <a:rPr lang="en-US">
                <a:solidFill>
                  <a:schemeClr val="bg2"/>
                </a:solidFill>
                <a:latin typeface="Abadi" panose="020B0604020104020204" pitchFamily="34" charset="0"/>
                <a:ea typeface="SF Pro" pitchFamily="2" charset="0"/>
                <a:cs typeface="SF Pro" pitchFamily="2" charset="0"/>
              </a:rPr>
              <a:t> 2023</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687961" cy="4351338"/>
          </a:xfrm>
          <a:prstGeom prst="rect">
            <a:avLst/>
          </a:prstGeom>
        </p:spPr>
        <p:txBody>
          <a:bodyPr/>
          <a:lstStyle/>
          <a:p>
            <a:r>
              <a:rPr lang="en-US" sz="2200" dirty="0">
                <a:solidFill>
                  <a:schemeClr val="accent3">
                    <a:lumMod val="25000"/>
                  </a:schemeClr>
                </a:solidFill>
                <a:latin typeface="Abadi" panose="020B0604020104020204" pitchFamily="34" charset="0"/>
              </a:rPr>
              <a:t>The collected data underwent extensive cleaning to handle missing values, remove duplicates, and correct inconsistent data formats.</a:t>
            </a:r>
          </a:p>
          <a:p>
            <a:r>
              <a:rPr lang="en-US" sz="2200" dirty="0">
                <a:solidFill>
                  <a:schemeClr val="accent3">
                    <a:lumMod val="25000"/>
                  </a:schemeClr>
                </a:solidFill>
                <a:latin typeface="Abadi" panose="020B0604020104020204" pitchFamily="34" charset="0"/>
              </a:rPr>
              <a:t>We also perform EDA (Exploratory Data Analysis) to more understand the Information contains inside the data</a:t>
            </a:r>
          </a:p>
          <a:p>
            <a:pPr marL="0" indent="0">
              <a:buNone/>
            </a:pPr>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GitHub URL of your completed data wrangling related notebooks : </a:t>
            </a:r>
            <a:r>
              <a:rPr lang="en-US" sz="2200" dirty="0">
                <a:solidFill>
                  <a:schemeClr val="accent3">
                    <a:lumMod val="25000"/>
                  </a:schemeClr>
                </a:solidFill>
                <a:latin typeface="Abadi" panose="020B0604020104020204" pitchFamily="34" charset="0"/>
                <a:hlinkClick r:id="rId3"/>
              </a:rPr>
              <a:t>https://github.com/rusydi16/Final-Assignment/blob/main/Course%2010/labs-jupyter-spacex-data_wrangling_jupyterlite.jupyterlite.ipynb</a:t>
            </a:r>
            <a:r>
              <a:rPr lang="en-US" sz="2200" dirty="0">
                <a:solidFill>
                  <a:schemeClr val="accent3">
                    <a:lumMod val="25000"/>
                  </a:schemeClr>
                </a:solidFill>
                <a:latin typeface="Abadi" panose="020B0604020104020204" pitchFamily="34" charset="0"/>
              </a:rPr>
              <a:t> </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6" name="Diagram 5">
            <a:extLst>
              <a:ext uri="{FF2B5EF4-FFF2-40B4-BE49-F238E27FC236}">
                <a16:creationId xmlns:a16="http://schemas.microsoft.com/office/drawing/2014/main" id="{7BAB2A6A-E77D-1E4E-02F7-0311C7AA23A5}"/>
              </a:ext>
            </a:extLst>
          </p:cNvPr>
          <p:cNvGraphicFramePr/>
          <p:nvPr>
            <p:extLst>
              <p:ext uri="{D42A27DB-BD31-4B8C-83A1-F6EECF244321}">
                <p14:modId xmlns:p14="http://schemas.microsoft.com/office/powerpoint/2010/main" val="775678606"/>
              </p:ext>
            </p:extLst>
          </p:nvPr>
        </p:nvGraphicFramePr>
        <p:xfrm>
          <a:off x="1325880" y="3243794"/>
          <a:ext cx="9540240" cy="204385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20016" y="1571625"/>
            <a:ext cx="11015590"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To explore data, scatterplots and bar plots were used to visualize the relationship between pair of</a:t>
            </a:r>
          </a:p>
          <a:p>
            <a:pPr>
              <a:lnSpc>
                <a:spcPct val="100000"/>
              </a:lnSpc>
              <a:spcBef>
                <a:spcPts val="1400"/>
              </a:spcBef>
            </a:pPr>
            <a:r>
              <a:rPr lang="en-US" sz="2200" dirty="0">
                <a:solidFill>
                  <a:schemeClr val="accent3">
                    <a:lumMod val="25000"/>
                  </a:schemeClr>
                </a:solidFill>
                <a:latin typeface="Abadi"/>
              </a:rPr>
              <a:t>For example : This chart show relationship between flight number and payload Mass with Class Success Status of The Operation</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data visualization notebook: </a:t>
            </a:r>
            <a:r>
              <a:rPr lang="en-US" sz="2200" dirty="0">
                <a:solidFill>
                  <a:schemeClr val="accent3">
                    <a:lumMod val="25000"/>
                  </a:schemeClr>
                </a:solidFill>
                <a:latin typeface="Abadi" panose="020B0604020104020204" pitchFamily="34" charset="0"/>
                <a:hlinkClick r:id="rId3"/>
              </a:rPr>
              <a:t>https://github.com/rusydi16/Final-Assignment/blob/main/Course%2010/jupyter-labs-eda-dataviz.ipynb.jupyterlite%20(1).ipynb</a:t>
            </a:r>
            <a:r>
              <a:rPr lang="en-US" sz="2200" dirty="0">
                <a:solidFill>
                  <a:schemeClr val="accent3">
                    <a:lumMod val="25000"/>
                  </a:schemeClr>
                </a:solidFill>
                <a:latin typeface="Abadi" panose="020B0604020104020204" pitchFamily="34" charset="0"/>
              </a:rPr>
              <a:t> </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Picture 5">
            <a:extLst>
              <a:ext uri="{FF2B5EF4-FFF2-40B4-BE49-F238E27FC236}">
                <a16:creationId xmlns:a16="http://schemas.microsoft.com/office/drawing/2014/main" id="{B149931E-26C8-4AF2-6C1A-0AF7B17C1717}"/>
              </a:ext>
            </a:extLst>
          </p:cNvPr>
          <p:cNvPicPr>
            <a:picLocks noChangeAspect="1"/>
          </p:cNvPicPr>
          <p:nvPr/>
        </p:nvPicPr>
        <p:blipFill>
          <a:blip r:embed="rId4"/>
          <a:stretch>
            <a:fillRect/>
          </a:stretch>
        </p:blipFill>
        <p:spPr>
          <a:xfrm>
            <a:off x="713202" y="3167888"/>
            <a:ext cx="10765595" cy="2145942"/>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52542" y="1389222"/>
            <a:ext cx="11333058"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the SQL queries:</a:t>
            </a:r>
          </a:p>
          <a:p>
            <a:pPr lvl="1">
              <a:lnSpc>
                <a:spcPct val="100000"/>
              </a:lnSpc>
              <a:spcBef>
                <a:spcPts val="300"/>
              </a:spcBef>
            </a:pPr>
            <a:r>
              <a:rPr lang="en-US" sz="1800" dirty="0">
                <a:solidFill>
                  <a:schemeClr val="accent3">
                    <a:lumMod val="25000"/>
                  </a:schemeClr>
                </a:solidFill>
                <a:latin typeface="Abadi" panose="020B0604020104020204" pitchFamily="34" charset="0"/>
              </a:rPr>
              <a:t>Display the names of the unique launch sites  in the space mission</a:t>
            </a:r>
          </a:p>
          <a:p>
            <a:pPr lvl="1">
              <a:lnSpc>
                <a:spcPct val="100000"/>
              </a:lnSpc>
              <a:spcBef>
                <a:spcPts val="300"/>
              </a:spcBef>
            </a:pPr>
            <a:r>
              <a:rPr lang="en-US" sz="1800" dirty="0">
                <a:solidFill>
                  <a:schemeClr val="accent3">
                    <a:lumMod val="25000"/>
                  </a:schemeClr>
                </a:solidFill>
                <a:latin typeface="Abadi" panose="020B0604020104020204" pitchFamily="34" charset="0"/>
              </a:rPr>
              <a:t>Display 5 records where launch sites begin with the string 'CCA’ </a:t>
            </a:r>
          </a:p>
          <a:p>
            <a:pPr lvl="1">
              <a:lnSpc>
                <a:spcPct val="100000"/>
              </a:lnSpc>
              <a:spcBef>
                <a:spcPts val="300"/>
              </a:spcBef>
            </a:pPr>
            <a:r>
              <a:rPr lang="en-US" sz="1800" dirty="0">
                <a:solidFill>
                  <a:schemeClr val="accent3">
                    <a:lumMod val="25000"/>
                  </a:schemeClr>
                </a:solidFill>
                <a:latin typeface="Abadi" panose="020B0604020104020204" pitchFamily="34" charset="0"/>
              </a:rPr>
              <a:t>Display the total payload mass carried by boosters launched by NASA (CRS)</a:t>
            </a:r>
          </a:p>
          <a:p>
            <a:pPr lvl="1">
              <a:lnSpc>
                <a:spcPct val="100000"/>
              </a:lnSpc>
              <a:spcBef>
                <a:spcPts val="300"/>
              </a:spcBef>
            </a:pPr>
            <a:r>
              <a:rPr lang="en-US" sz="1800" dirty="0">
                <a:solidFill>
                  <a:schemeClr val="accent3">
                    <a:lumMod val="25000"/>
                  </a:schemeClr>
                </a:solidFill>
                <a:latin typeface="Abadi" panose="020B0604020104020204" pitchFamily="34" charset="0"/>
              </a:rPr>
              <a:t>Display average payload mass carried by booster version F9 v1.1</a:t>
            </a:r>
          </a:p>
          <a:p>
            <a:pPr lvl="1">
              <a:lnSpc>
                <a:spcPct val="100000"/>
              </a:lnSpc>
              <a:spcBef>
                <a:spcPts val="300"/>
              </a:spcBef>
            </a:pPr>
            <a:r>
              <a:rPr lang="en-US" sz="1800" dirty="0">
                <a:solidFill>
                  <a:schemeClr val="accent3">
                    <a:lumMod val="25000"/>
                  </a:schemeClr>
                </a:solidFill>
                <a:latin typeface="Abadi" panose="020B0604020104020204" pitchFamily="34" charset="0"/>
              </a:rPr>
              <a:t>List the date when the first successful landing outcome in ground pad was </a:t>
            </a:r>
            <a:r>
              <a:rPr lang="en-US" sz="1800" dirty="0" err="1">
                <a:solidFill>
                  <a:schemeClr val="accent3">
                    <a:lumMod val="25000"/>
                  </a:schemeClr>
                </a:solidFill>
                <a:latin typeface="Abadi" panose="020B0604020104020204" pitchFamily="34" charset="0"/>
              </a:rPr>
              <a:t>acheived</a:t>
            </a:r>
            <a:r>
              <a:rPr lang="en-US" sz="1800" dirty="0">
                <a:solidFill>
                  <a:schemeClr val="accent3">
                    <a:lumMod val="25000"/>
                  </a:schemeClr>
                </a:solidFill>
                <a:latin typeface="Abadi" panose="020B0604020104020204" pitchFamily="34" charset="0"/>
              </a:rPr>
              <a:t>.</a:t>
            </a:r>
          </a:p>
          <a:p>
            <a:pPr lvl="1">
              <a:lnSpc>
                <a:spcPct val="100000"/>
              </a:lnSpc>
              <a:spcBef>
                <a:spcPts val="300"/>
              </a:spcBef>
            </a:pPr>
            <a:r>
              <a:rPr lang="en-US" sz="1800" dirty="0">
                <a:solidFill>
                  <a:schemeClr val="accent3">
                    <a:lumMod val="25000"/>
                  </a:schemeClr>
                </a:solidFill>
                <a:latin typeface="Abadi" panose="020B0604020104020204" pitchFamily="34" charset="0"/>
              </a:rPr>
              <a:t>List the names of the boosters which have success in drone ship and have payload mass greater than 4000 but less than 6000</a:t>
            </a:r>
          </a:p>
          <a:p>
            <a:pPr lvl="1">
              <a:lnSpc>
                <a:spcPct val="100000"/>
              </a:lnSpc>
              <a:spcBef>
                <a:spcPts val="300"/>
              </a:spcBef>
            </a:pPr>
            <a:r>
              <a:rPr lang="en-US" sz="1800" dirty="0">
                <a:solidFill>
                  <a:schemeClr val="accent3">
                    <a:lumMod val="25000"/>
                  </a:schemeClr>
                </a:solidFill>
                <a:latin typeface="Abadi" panose="020B0604020104020204" pitchFamily="34" charset="0"/>
              </a:rPr>
              <a:t>List the total number of successful and failure mission outcomes</a:t>
            </a:r>
          </a:p>
          <a:p>
            <a:pPr lvl="1">
              <a:lnSpc>
                <a:spcPct val="100000"/>
              </a:lnSpc>
              <a:spcBef>
                <a:spcPts val="300"/>
              </a:spcBef>
            </a:pPr>
            <a:r>
              <a:rPr lang="en-US" sz="1800" dirty="0">
                <a:solidFill>
                  <a:schemeClr val="accent3">
                    <a:lumMod val="25000"/>
                  </a:schemeClr>
                </a:solidFill>
                <a:latin typeface="Abadi" panose="020B0604020104020204" pitchFamily="34" charset="0"/>
              </a:rPr>
              <a:t>List the   names of the </a:t>
            </a:r>
            <a:r>
              <a:rPr lang="en-US" sz="1800" dirty="0" err="1">
                <a:solidFill>
                  <a:schemeClr val="accent3">
                    <a:lumMod val="25000"/>
                  </a:schemeClr>
                </a:solidFill>
                <a:latin typeface="Abadi" panose="020B0604020104020204" pitchFamily="34" charset="0"/>
              </a:rPr>
              <a:t>booster_versions</a:t>
            </a:r>
            <a:r>
              <a:rPr lang="en-US" sz="1800" dirty="0">
                <a:solidFill>
                  <a:schemeClr val="accent3">
                    <a:lumMod val="25000"/>
                  </a:schemeClr>
                </a:solidFill>
                <a:latin typeface="Abadi" panose="020B0604020104020204" pitchFamily="34" charset="0"/>
              </a:rPr>
              <a:t> which have carried the maximum payload mass. Use a subquery</a:t>
            </a:r>
          </a:p>
          <a:p>
            <a:pPr lvl="1">
              <a:lnSpc>
                <a:spcPct val="100000"/>
              </a:lnSpc>
              <a:spcBef>
                <a:spcPts val="300"/>
              </a:spcBef>
            </a:pPr>
            <a:r>
              <a:rPr lang="en-US" sz="1800" dirty="0">
                <a:solidFill>
                  <a:schemeClr val="accent3">
                    <a:lumMod val="25000"/>
                  </a:schemeClr>
                </a:solidFill>
                <a:latin typeface="Abadi" panose="020B0604020104020204" pitchFamily="34" charset="0"/>
              </a:rPr>
              <a:t>List the records which will display the month names, failure </a:t>
            </a:r>
            <a:r>
              <a:rPr lang="en-US" sz="1800" dirty="0" err="1">
                <a:solidFill>
                  <a:schemeClr val="accent3">
                    <a:lumMod val="25000"/>
                  </a:schemeClr>
                </a:solidFill>
                <a:latin typeface="Abadi" panose="020B0604020104020204" pitchFamily="34" charset="0"/>
              </a:rPr>
              <a:t>landing_outcomes</a:t>
            </a:r>
            <a:r>
              <a:rPr lang="en-US" sz="1800" dirty="0">
                <a:solidFill>
                  <a:schemeClr val="accent3">
                    <a:lumMod val="25000"/>
                  </a:schemeClr>
                </a:solidFill>
                <a:latin typeface="Abadi" panose="020B0604020104020204" pitchFamily="34" charset="0"/>
              </a:rPr>
              <a:t> in drone ship ,booster versions, </a:t>
            </a:r>
            <a:r>
              <a:rPr lang="en-US" sz="1800" dirty="0" err="1">
                <a:solidFill>
                  <a:schemeClr val="accent3">
                    <a:lumMod val="25000"/>
                  </a:schemeClr>
                </a:solidFill>
                <a:latin typeface="Abadi" panose="020B0604020104020204" pitchFamily="34" charset="0"/>
              </a:rPr>
              <a:t>launch_site</a:t>
            </a:r>
            <a:r>
              <a:rPr lang="en-US" sz="1800" dirty="0">
                <a:solidFill>
                  <a:schemeClr val="accent3">
                    <a:lumMod val="25000"/>
                  </a:schemeClr>
                </a:solidFill>
                <a:latin typeface="Abadi" panose="020B0604020104020204" pitchFamily="34" charset="0"/>
              </a:rPr>
              <a:t> for the months in year 2015.</a:t>
            </a:r>
          </a:p>
          <a:p>
            <a:pPr lvl="1">
              <a:lnSpc>
                <a:spcPct val="100000"/>
              </a:lnSpc>
              <a:spcBef>
                <a:spcPts val="300"/>
              </a:spcBef>
            </a:pPr>
            <a:r>
              <a:rPr lang="en-US" sz="1800" dirty="0">
                <a:solidFill>
                  <a:schemeClr val="accent3">
                    <a:lumMod val="25000"/>
                  </a:schemeClr>
                </a:solidFill>
                <a:latin typeface="Abadi" panose="020B0604020104020204" pitchFamily="34" charset="0"/>
              </a:rPr>
              <a:t>Rank the count of landing outcomes (such as Failure (drone ship) or Success (ground pad)) between the date 2010-06-04 and 2017-03-20, in descending order.</a:t>
            </a:r>
          </a:p>
          <a:p>
            <a:pPr>
              <a:lnSpc>
                <a:spcPct val="100000"/>
              </a:lnSpc>
              <a:spcBef>
                <a:spcPts val="1400"/>
              </a:spcBef>
            </a:pPr>
            <a:r>
              <a:rPr lang="en-US" sz="2200" dirty="0">
                <a:solidFill>
                  <a:schemeClr val="accent3">
                    <a:lumMod val="25000"/>
                  </a:schemeClr>
                </a:solidFill>
                <a:latin typeface="Abadi" panose="020B0604020104020204" pitchFamily="34" charset="0"/>
              </a:rPr>
              <a:t>GitHub URL of your completed EDA with SQL notebook : </a:t>
            </a:r>
            <a:r>
              <a:rPr lang="en-US" sz="1800" dirty="0">
                <a:solidFill>
                  <a:schemeClr val="accent3">
                    <a:lumMod val="25000"/>
                  </a:schemeClr>
                </a:solidFill>
                <a:latin typeface="Abadi" panose="020B0604020104020204" pitchFamily="34" charset="0"/>
                <a:hlinkClick r:id="rId3"/>
              </a:rPr>
              <a:t>https://github.com/rusydi16/Final-Assignment/blob/main/Course%2010/jupyter-labs-eda-sql-coursera_sqllite.ipynb</a:t>
            </a:r>
            <a:r>
              <a:rPr lang="en-US" sz="1800" dirty="0">
                <a:solidFill>
                  <a:schemeClr val="accent3">
                    <a:lumMod val="25000"/>
                  </a:schemeClr>
                </a:solidFill>
                <a:latin typeface="Abadi" panose="020B0604020104020204" pitchFamily="34" charset="0"/>
              </a:rPr>
              <a:t> </a:t>
            </a:r>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674235"/>
            <a:ext cx="10515600" cy="435133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a:t>
            </a:r>
          </a:p>
          <a:p>
            <a:pPr lvl="1">
              <a:lnSpc>
                <a:spcPct val="100000"/>
              </a:lnSpc>
              <a:spcBef>
                <a:spcPts val="1400"/>
              </a:spcBef>
            </a:pPr>
            <a:r>
              <a:rPr lang="en-US" sz="1800" dirty="0">
                <a:solidFill>
                  <a:schemeClr val="accent3">
                    <a:lumMod val="25000"/>
                  </a:schemeClr>
                </a:solidFill>
                <a:latin typeface="Abadi" panose="020B0604020104020204" pitchFamily="34" charset="0"/>
              </a:rPr>
              <a:t>Markers indicate points like launch sites;</a:t>
            </a:r>
          </a:p>
          <a:p>
            <a:pPr lvl="1">
              <a:lnSpc>
                <a:spcPct val="100000"/>
              </a:lnSpc>
              <a:spcBef>
                <a:spcPts val="1400"/>
              </a:spcBef>
            </a:pPr>
            <a:r>
              <a:rPr lang="en-US" sz="1800" dirty="0">
                <a:solidFill>
                  <a:schemeClr val="accent3">
                    <a:lumMod val="25000"/>
                  </a:schemeClr>
                </a:solidFill>
                <a:latin typeface="Abadi" panose="020B0604020104020204" pitchFamily="34" charset="0"/>
              </a:rPr>
              <a:t>Circles indicate highlighted areas around specific coordinates, like NASA Johnson Space Center;</a:t>
            </a:r>
          </a:p>
          <a:p>
            <a:pPr lvl="1">
              <a:lnSpc>
                <a:spcPct val="100000"/>
              </a:lnSpc>
              <a:spcBef>
                <a:spcPts val="1400"/>
              </a:spcBef>
            </a:pPr>
            <a:r>
              <a:rPr lang="en-US" sz="1800" dirty="0">
                <a:solidFill>
                  <a:schemeClr val="accent3">
                    <a:lumMod val="25000"/>
                  </a:schemeClr>
                </a:solidFill>
                <a:latin typeface="Abadi" panose="020B0604020104020204" pitchFamily="34" charset="0"/>
              </a:rPr>
              <a:t>Marker clusters indicates groups of events in each coordinate, like launches in a launch site; and</a:t>
            </a:r>
          </a:p>
          <a:p>
            <a:pPr lvl="1">
              <a:lnSpc>
                <a:spcPct val="100000"/>
              </a:lnSpc>
              <a:spcBef>
                <a:spcPts val="1400"/>
              </a:spcBef>
            </a:pPr>
            <a:r>
              <a:rPr lang="en-US" sz="1800" dirty="0">
                <a:solidFill>
                  <a:schemeClr val="accent3">
                    <a:lumMod val="25000"/>
                  </a:schemeClr>
                </a:solidFill>
                <a:latin typeface="Abadi" panose="020B0604020104020204" pitchFamily="34" charset="0"/>
              </a:rPr>
              <a:t>Lines are used to indicate distances between two coordinates.</a:t>
            </a:r>
          </a:p>
          <a:p>
            <a:pPr>
              <a:lnSpc>
                <a:spcPct val="100000"/>
              </a:lnSpc>
              <a:spcBef>
                <a:spcPts val="1400"/>
              </a:spcBef>
            </a:pPr>
            <a:r>
              <a:rPr lang="en-US" sz="2200" dirty="0">
                <a:solidFill>
                  <a:schemeClr val="accent3">
                    <a:lumMod val="25000"/>
                  </a:schemeClr>
                </a:solidFill>
                <a:latin typeface="Abadi" panose="020B0604020104020204" pitchFamily="34" charset="0"/>
              </a:rPr>
              <a:t>To demonstrate the distance between critical objects and the radius of the launch site, providing an overview of safety and accessibility.</a:t>
            </a:r>
          </a:p>
          <a:p>
            <a:pPr>
              <a:lnSpc>
                <a:spcPct val="100000"/>
              </a:lnSpc>
              <a:spcBef>
                <a:spcPts val="1400"/>
              </a:spcBef>
            </a:pPr>
            <a:r>
              <a:rPr lang="en-US" sz="2200" dirty="0">
                <a:solidFill>
                  <a:schemeClr val="accent3">
                    <a:lumMod val="25000"/>
                  </a:schemeClr>
                </a:solidFill>
                <a:latin typeface="Abadi" panose="020B0604020104020204" pitchFamily="34" charset="0"/>
              </a:rPr>
              <a:t>GitHub URL of your completed interactive map with Folium map: </a:t>
            </a:r>
            <a:r>
              <a:rPr lang="en-US" sz="2200" dirty="0">
                <a:solidFill>
                  <a:schemeClr val="accent3">
                    <a:lumMod val="25000"/>
                  </a:schemeClr>
                </a:solidFill>
                <a:latin typeface="Abadi" panose="020B0604020104020204" pitchFamily="34" charset="0"/>
                <a:hlinkClick r:id="rId3"/>
              </a:rPr>
              <a:t>https://github.com/rusydi16/Final-Assignment/blob/main/Course%2010/lab_jupyter_launch_site_location.jupyterlite.ipynb</a:t>
            </a:r>
            <a:r>
              <a:rPr lang="en-US" sz="2200" dirty="0">
                <a:solidFill>
                  <a:schemeClr val="accent3">
                    <a:lumMod val="25000"/>
                  </a:schemeClr>
                </a:solidFill>
                <a:latin typeface="Abadi" panose="020B0604020104020204" pitchFamily="34" charset="0"/>
              </a:rPr>
              <a:t> </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365350"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plots/graphs and interactions that added to a dashboard :</a:t>
            </a:r>
          </a:p>
          <a:p>
            <a:pPr lvl="1">
              <a:lnSpc>
                <a:spcPct val="100000"/>
              </a:lnSpc>
              <a:spcBef>
                <a:spcPts val="1400"/>
              </a:spcBef>
            </a:pPr>
            <a:r>
              <a:rPr lang="en-US" sz="1800" dirty="0">
                <a:solidFill>
                  <a:schemeClr val="accent3">
                    <a:lumMod val="25000"/>
                  </a:schemeClr>
                </a:solidFill>
                <a:latin typeface="Abadi" panose="020B0604020104020204" pitchFamily="34" charset="0"/>
              </a:rPr>
              <a:t>A Pie Chat that showing the total launches by a certain sites (Sites Can be Selected by a Dropdown Menu)</a:t>
            </a:r>
          </a:p>
          <a:p>
            <a:pPr lvl="1">
              <a:lnSpc>
                <a:spcPct val="100000"/>
              </a:lnSpc>
              <a:spcBef>
                <a:spcPts val="1400"/>
              </a:spcBef>
            </a:pPr>
            <a:r>
              <a:rPr lang="en-US" sz="1800" dirty="0">
                <a:solidFill>
                  <a:schemeClr val="accent3">
                    <a:lumMod val="25000"/>
                  </a:schemeClr>
                </a:solidFill>
                <a:latin typeface="Abadi" panose="020B0604020104020204" pitchFamily="34" charset="0"/>
              </a:rPr>
              <a:t>scatter graph showing the relationship with Outcome and Payload Mass (Kg) for the different booster version. Payload Mass can be selected by range plot.</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dirty="0">
                <a:solidFill>
                  <a:schemeClr val="accent3">
                    <a:lumMod val="25000"/>
                  </a:schemeClr>
                </a:solidFill>
                <a:latin typeface="Abadi" panose="020B0604020104020204" pitchFamily="34" charset="0"/>
              </a:rPr>
              <a:t>GitHub URL of your completed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lab : </a:t>
            </a:r>
            <a:r>
              <a:rPr lang="en-US" sz="2200" dirty="0">
                <a:solidFill>
                  <a:schemeClr val="accent3">
                    <a:lumMod val="25000"/>
                  </a:schemeClr>
                </a:solidFill>
                <a:latin typeface="Abadi" panose="020B0604020104020204" pitchFamily="34" charset="0"/>
                <a:hlinkClick r:id="rId3"/>
              </a:rPr>
              <a:t>https://github.com/rusydi16/Final-Assignment/blob/main/Course%2010/spacex_dash_app.py</a:t>
            </a:r>
            <a:r>
              <a:rPr lang="en-US" sz="2200" dirty="0">
                <a:solidFill>
                  <a:schemeClr val="accent3">
                    <a:lumMod val="25000"/>
                  </a:schemeClr>
                </a:solidFill>
                <a:latin typeface="Abadi" panose="020B0604020104020204" pitchFamily="34" charset="0"/>
              </a:rPr>
              <a:t> </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755052" cy="4351338"/>
          </a:xfrm>
          <a:prstGeom prst="rect">
            <a:avLst/>
          </a:prstGeom>
        </p:spPr>
        <p:txBody>
          <a:bodyPr>
            <a:normAutofit fontScale="85000" lnSpcReduction="20000"/>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 then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 And we used accuracy as the metric for our model, improved the model using feature engineering and algorithm tuning. Finally, We found the best performing classification model.</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predictive analysis lab: </a:t>
            </a:r>
            <a:r>
              <a:rPr lang="en-US" sz="2200" dirty="0">
                <a:solidFill>
                  <a:schemeClr val="accent3">
                    <a:lumMod val="25000"/>
                  </a:schemeClr>
                </a:solidFill>
                <a:latin typeface="Abadi" panose="020B0604020104020204" pitchFamily="34" charset="0"/>
                <a:hlinkClick r:id="rId3"/>
              </a:rPr>
              <a:t>https://github.com/rusydi16/Final-Assignment/blob/main/Course%2010/SpaceX_Machine_Learning_Prediction_Part_5.jupyterlite.ipynb</a:t>
            </a:r>
            <a:r>
              <a:rPr lang="en-US" sz="2200" dirty="0">
                <a:solidFill>
                  <a:schemeClr val="accent3">
                    <a:lumMod val="25000"/>
                  </a:schemeClr>
                </a:solidFill>
                <a:latin typeface="Abadi" panose="020B0604020104020204" pitchFamily="34" charset="0"/>
              </a:rPr>
              <a:t> </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2" name="Diagram 1">
            <a:extLst>
              <a:ext uri="{FF2B5EF4-FFF2-40B4-BE49-F238E27FC236}">
                <a16:creationId xmlns:a16="http://schemas.microsoft.com/office/drawing/2014/main" id="{BDFEC272-D913-B8FF-6B39-878A6154D6D5}"/>
              </a:ext>
            </a:extLst>
          </p:cNvPr>
          <p:cNvGraphicFramePr/>
          <p:nvPr>
            <p:extLst>
              <p:ext uri="{D42A27DB-BD31-4B8C-83A1-F6EECF244321}">
                <p14:modId xmlns:p14="http://schemas.microsoft.com/office/powerpoint/2010/main" val="2621433403"/>
              </p:ext>
            </p:extLst>
          </p:nvPr>
        </p:nvGraphicFramePr>
        <p:xfrm>
          <a:off x="1373713" y="2985155"/>
          <a:ext cx="9540240" cy="204385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539089"/>
            <a:ext cx="10515600" cy="457200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Space X uses 4 different launch sites;</a:t>
            </a:r>
          </a:p>
          <a:p>
            <a:pPr lvl="1">
              <a:lnSpc>
                <a:spcPct val="100000"/>
              </a:lnSpc>
              <a:spcBef>
                <a:spcPts val="1400"/>
              </a:spcBef>
            </a:pPr>
            <a:r>
              <a:rPr lang="en-US" sz="1800" dirty="0">
                <a:solidFill>
                  <a:schemeClr val="accent3">
                    <a:lumMod val="25000"/>
                  </a:schemeClr>
                </a:solidFill>
                <a:latin typeface="Abadi" panose="020B0604020104020204" pitchFamily="34" charset="0"/>
              </a:rPr>
              <a:t>The first launches were done to Space X itself and NASA;</a:t>
            </a:r>
          </a:p>
          <a:p>
            <a:pPr lvl="1">
              <a:lnSpc>
                <a:spcPct val="100000"/>
              </a:lnSpc>
              <a:spcBef>
                <a:spcPts val="1400"/>
              </a:spcBef>
            </a:pPr>
            <a:r>
              <a:rPr lang="en-US" sz="1800" dirty="0">
                <a:solidFill>
                  <a:schemeClr val="accent3">
                    <a:lumMod val="25000"/>
                  </a:schemeClr>
                </a:solidFill>
                <a:latin typeface="Abadi" panose="020B0604020104020204" pitchFamily="34" charset="0"/>
              </a:rPr>
              <a:t>The average payload of F9 v1.1 booster is 2,928 kg;</a:t>
            </a:r>
          </a:p>
          <a:p>
            <a:pPr lvl="1">
              <a:lnSpc>
                <a:spcPct val="100000"/>
              </a:lnSpc>
              <a:spcBef>
                <a:spcPts val="1400"/>
              </a:spcBef>
            </a:pPr>
            <a:r>
              <a:rPr lang="en-US" sz="1800" dirty="0">
                <a:solidFill>
                  <a:schemeClr val="accent3">
                    <a:lumMod val="25000"/>
                  </a:schemeClr>
                </a:solidFill>
                <a:latin typeface="Abadi" panose="020B0604020104020204" pitchFamily="34" charset="0"/>
              </a:rPr>
              <a:t>The first success landing outcome happened in 2015 fiver year after the first launch;</a:t>
            </a:r>
          </a:p>
          <a:p>
            <a:pPr lvl="1">
              <a:lnSpc>
                <a:spcPct val="100000"/>
              </a:lnSpc>
              <a:spcBef>
                <a:spcPts val="1400"/>
              </a:spcBef>
            </a:pPr>
            <a:r>
              <a:rPr lang="en-US" sz="1800" dirty="0">
                <a:solidFill>
                  <a:schemeClr val="accent3">
                    <a:lumMod val="25000"/>
                  </a:schemeClr>
                </a:solidFill>
                <a:latin typeface="Abadi" panose="020B0604020104020204" pitchFamily="34" charset="0"/>
              </a:rPr>
              <a:t>Many Falcon 9 booster versions were successful at landing in drone ships having payload above the average;</a:t>
            </a:r>
          </a:p>
          <a:p>
            <a:pPr lvl="1">
              <a:lnSpc>
                <a:spcPct val="100000"/>
              </a:lnSpc>
              <a:spcBef>
                <a:spcPts val="1400"/>
              </a:spcBef>
            </a:pPr>
            <a:r>
              <a:rPr lang="en-US" sz="1800" dirty="0">
                <a:solidFill>
                  <a:schemeClr val="accent3">
                    <a:lumMod val="25000"/>
                  </a:schemeClr>
                </a:solidFill>
                <a:latin typeface="Abadi" panose="020B0604020104020204" pitchFamily="34" charset="0"/>
              </a:rPr>
              <a:t>Almost 100% of mission outcomes were successful;</a:t>
            </a:r>
          </a:p>
          <a:p>
            <a:pPr lvl="1">
              <a:lnSpc>
                <a:spcPct val="100000"/>
              </a:lnSpc>
              <a:spcBef>
                <a:spcPts val="1400"/>
              </a:spcBef>
            </a:pPr>
            <a:r>
              <a:rPr lang="en-US" sz="1800" dirty="0">
                <a:solidFill>
                  <a:schemeClr val="accent3">
                    <a:lumMod val="25000"/>
                  </a:schemeClr>
                </a:solidFill>
                <a:latin typeface="Abadi" panose="020B0604020104020204" pitchFamily="34" charset="0"/>
              </a:rPr>
              <a:t>Two booster versions failed at landing in drone ships in 2015: F9 v1.1 B1012 and F9 v1.1 B1015;</a:t>
            </a:r>
          </a:p>
          <a:p>
            <a:pPr lvl="1">
              <a:lnSpc>
                <a:spcPct val="100000"/>
              </a:lnSpc>
              <a:spcBef>
                <a:spcPts val="1400"/>
              </a:spcBef>
            </a:pPr>
            <a:r>
              <a:rPr lang="en-US" sz="1800" dirty="0">
                <a:solidFill>
                  <a:schemeClr val="accent3">
                    <a:lumMod val="25000"/>
                  </a:schemeClr>
                </a:solidFill>
                <a:latin typeface="Abadi" panose="020B0604020104020204" pitchFamily="34" charset="0"/>
              </a:rPr>
              <a:t>The number of landing outcomes became as better as years passed.</a:t>
            </a:r>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5858439" cy="4741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 :</a:t>
            </a: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descr="A colorful pie chart with black text&#10;&#10;Description automatically generated">
            <a:extLst>
              <a:ext uri="{FF2B5EF4-FFF2-40B4-BE49-F238E27FC236}">
                <a16:creationId xmlns:a16="http://schemas.microsoft.com/office/drawing/2014/main" id="{93BAD92F-F4D6-5475-EDB3-0A2050D7F713}"/>
              </a:ext>
            </a:extLst>
          </p:cNvPr>
          <p:cNvPicPr>
            <a:picLocks noChangeAspect="1"/>
          </p:cNvPicPr>
          <p:nvPr/>
        </p:nvPicPr>
        <p:blipFill>
          <a:blip r:embed="rId3"/>
          <a:stretch>
            <a:fillRect/>
          </a:stretch>
        </p:blipFill>
        <p:spPr>
          <a:xfrm>
            <a:off x="1261161" y="2465733"/>
            <a:ext cx="9533299" cy="3064275"/>
          </a:xfrm>
          <a:prstGeom prst="rect">
            <a:avLst/>
          </a:prstGeom>
        </p:spPr>
      </p:pic>
    </p:spTree>
    <p:extLst>
      <p:ext uri="{BB962C8B-B14F-4D97-AF65-F5344CB8AC3E}">
        <p14:creationId xmlns:p14="http://schemas.microsoft.com/office/powerpoint/2010/main" val="16837846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4400831" cy="42182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With The best Model Method is </a:t>
            </a:r>
            <a:r>
              <a:rPr lang="en-US" sz="1800" b="1" dirty="0">
                <a:solidFill>
                  <a:schemeClr val="accent3">
                    <a:lumMod val="25000"/>
                  </a:schemeClr>
                </a:solidFill>
                <a:latin typeface="Abadi" panose="020B0604020104020204" pitchFamily="34" charset="0"/>
              </a:rPr>
              <a:t>Decision Tree</a:t>
            </a:r>
          </a:p>
          <a:p>
            <a:pPr lvl="1">
              <a:lnSpc>
                <a:spcPct val="100000"/>
              </a:lnSpc>
              <a:spcBef>
                <a:spcPts val="1400"/>
              </a:spcBef>
            </a:pPr>
            <a:r>
              <a:rPr lang="en-US" sz="1800" dirty="0">
                <a:solidFill>
                  <a:schemeClr val="accent3">
                    <a:lumMod val="25000"/>
                  </a:schemeClr>
                </a:solidFill>
                <a:latin typeface="Abadi" panose="020B0604020104020204" pitchFamily="34" charset="0"/>
              </a:rPr>
              <a:t>Accuracy on Validation Data : </a:t>
            </a:r>
            <a:r>
              <a:rPr lang="en-US" sz="1800" b="1" dirty="0">
                <a:solidFill>
                  <a:schemeClr val="accent3">
                    <a:lumMod val="25000"/>
                  </a:schemeClr>
                </a:solidFill>
                <a:latin typeface="Abadi" panose="020B0604020104020204" pitchFamily="34" charset="0"/>
              </a:rPr>
              <a:t>~88%</a:t>
            </a: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5" name="Picture 4">
            <a:extLst>
              <a:ext uri="{FF2B5EF4-FFF2-40B4-BE49-F238E27FC236}">
                <a16:creationId xmlns:a16="http://schemas.microsoft.com/office/drawing/2014/main" id="{B5260996-8087-08E8-4E90-E3DB1340E996}"/>
              </a:ext>
            </a:extLst>
          </p:cNvPr>
          <p:cNvPicPr>
            <a:picLocks noChangeAspect="1"/>
          </p:cNvPicPr>
          <p:nvPr/>
        </p:nvPicPr>
        <p:blipFill>
          <a:blip r:embed="rId3"/>
          <a:stretch>
            <a:fillRect/>
          </a:stretch>
        </p:blipFill>
        <p:spPr>
          <a:xfrm>
            <a:off x="6027811" y="1625023"/>
            <a:ext cx="5257800" cy="4400550"/>
          </a:xfrm>
          <a:prstGeom prst="rect">
            <a:avLst/>
          </a:prstGeom>
        </p:spPr>
      </p:pic>
    </p:spTree>
    <p:extLst>
      <p:ext uri="{BB962C8B-B14F-4D97-AF65-F5344CB8AC3E}">
        <p14:creationId xmlns:p14="http://schemas.microsoft.com/office/powerpoint/2010/main" val="3475376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3525E124-F749-3C3F-2658-C417F485EC91}"/>
              </a:ext>
            </a:extLst>
          </p:cNvPr>
          <p:cNvPicPr>
            <a:picLocks noChangeAspect="1"/>
          </p:cNvPicPr>
          <p:nvPr/>
        </p:nvPicPr>
        <p:blipFill>
          <a:blip r:embed="rId3"/>
          <a:stretch>
            <a:fillRect/>
          </a:stretch>
        </p:blipFill>
        <p:spPr>
          <a:xfrm>
            <a:off x="5507544" y="1425697"/>
            <a:ext cx="5429250" cy="4914900"/>
          </a:xfrm>
          <a:prstGeom prst="rect">
            <a:avLst/>
          </a:prstGeom>
        </p:spPr>
      </p:pic>
      <p:grpSp>
        <p:nvGrpSpPr>
          <p:cNvPr id="11" name="Group 10">
            <a:extLst>
              <a:ext uri="{FF2B5EF4-FFF2-40B4-BE49-F238E27FC236}">
                <a16:creationId xmlns:a16="http://schemas.microsoft.com/office/drawing/2014/main" id="{E45FAC23-48A4-784F-4591-7422C5CBE0C7}"/>
              </a:ext>
            </a:extLst>
          </p:cNvPr>
          <p:cNvGrpSpPr/>
          <p:nvPr/>
        </p:nvGrpSpPr>
        <p:grpSpPr>
          <a:xfrm>
            <a:off x="409825" y="2019454"/>
            <a:ext cx="4660116" cy="2778093"/>
            <a:chOff x="409825" y="2019454"/>
            <a:chExt cx="4660116" cy="2778093"/>
          </a:xfrm>
        </p:grpSpPr>
        <p:sp>
          <p:nvSpPr>
            <p:cNvPr id="7" name="Rectangle: Rounded Corners 6">
              <a:extLst>
                <a:ext uri="{FF2B5EF4-FFF2-40B4-BE49-F238E27FC236}">
                  <a16:creationId xmlns:a16="http://schemas.microsoft.com/office/drawing/2014/main" id="{3640FCB5-51B0-0F47-85B6-BD0A2456F456}"/>
                </a:ext>
              </a:extLst>
            </p:cNvPr>
            <p:cNvSpPr/>
            <p:nvPr/>
          </p:nvSpPr>
          <p:spPr>
            <a:xfrm>
              <a:off x="770011" y="3078178"/>
              <a:ext cx="4299930" cy="171936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indent="0" algn="ctr">
                <a:lnSpc>
                  <a:spcPct val="100000"/>
                </a:lnSpc>
                <a:spcBef>
                  <a:spcPts val="1400"/>
                </a:spcBef>
                <a:buNone/>
              </a:pPr>
              <a:r>
                <a:rPr lang="en-US" sz="1800" dirty="0">
                  <a:solidFill>
                    <a:schemeClr val="bg1"/>
                  </a:solidFill>
                  <a:latin typeface="Abadi" panose="020B0604020104020204" pitchFamily="34" charset="0"/>
                </a:rPr>
                <a:t>we found that the larger the flight amount at a launch site, the greater the success rate at a launch site.</a:t>
              </a:r>
            </a:p>
          </p:txBody>
        </p:sp>
        <p:pic>
          <p:nvPicPr>
            <p:cNvPr id="9" name="Picture 8" descr="A blue rocket with a yellow beak&#10;&#10;Description automatically generated">
              <a:extLst>
                <a:ext uri="{FF2B5EF4-FFF2-40B4-BE49-F238E27FC236}">
                  <a16:creationId xmlns:a16="http://schemas.microsoft.com/office/drawing/2014/main" id="{4C1045F6-6239-7934-C0F1-C9E4F6AC6169}"/>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409825" y="2019454"/>
              <a:ext cx="1554778" cy="1554778"/>
            </a:xfrm>
            <a:prstGeom prst="rect">
              <a:avLst/>
            </a:prstGeom>
          </p:spPr>
        </p:pic>
      </p:grpSp>
    </p:spTree>
    <p:extLst>
      <p:ext uri="{BB962C8B-B14F-4D97-AF65-F5344CB8AC3E}">
        <p14:creationId xmlns:p14="http://schemas.microsoft.com/office/powerpoint/2010/main" val="3865605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3CEB9E8C-5890-DE56-0FB3-6A83A4382F16}"/>
              </a:ext>
            </a:extLst>
          </p:cNvPr>
          <p:cNvPicPr>
            <a:picLocks noChangeAspect="1"/>
          </p:cNvPicPr>
          <p:nvPr/>
        </p:nvPicPr>
        <p:blipFill>
          <a:blip r:embed="rId3"/>
          <a:stretch>
            <a:fillRect/>
          </a:stretch>
        </p:blipFill>
        <p:spPr>
          <a:xfrm>
            <a:off x="5781910" y="1683426"/>
            <a:ext cx="5191125" cy="4867275"/>
          </a:xfrm>
          <a:prstGeom prst="rect">
            <a:avLst/>
          </a:prstGeom>
        </p:spPr>
      </p:pic>
      <p:grpSp>
        <p:nvGrpSpPr>
          <p:cNvPr id="7" name="Group 6">
            <a:extLst>
              <a:ext uri="{FF2B5EF4-FFF2-40B4-BE49-F238E27FC236}">
                <a16:creationId xmlns:a16="http://schemas.microsoft.com/office/drawing/2014/main" id="{7E2152AE-59C7-C65E-8D95-38D0FA167366}"/>
              </a:ext>
            </a:extLst>
          </p:cNvPr>
          <p:cNvGrpSpPr/>
          <p:nvPr/>
        </p:nvGrpSpPr>
        <p:grpSpPr>
          <a:xfrm>
            <a:off x="636857" y="2039953"/>
            <a:ext cx="4660116" cy="2778093"/>
            <a:chOff x="409825" y="2019454"/>
            <a:chExt cx="4660116" cy="2778093"/>
          </a:xfrm>
        </p:grpSpPr>
        <p:sp>
          <p:nvSpPr>
            <p:cNvPr id="8" name="Rectangle: Rounded Corners 7">
              <a:extLst>
                <a:ext uri="{FF2B5EF4-FFF2-40B4-BE49-F238E27FC236}">
                  <a16:creationId xmlns:a16="http://schemas.microsoft.com/office/drawing/2014/main" id="{2A1AC4E6-BFF1-C866-CD3B-82FF1AADCCCA}"/>
                </a:ext>
              </a:extLst>
            </p:cNvPr>
            <p:cNvSpPr/>
            <p:nvPr/>
          </p:nvSpPr>
          <p:spPr>
            <a:xfrm>
              <a:off x="770011" y="3078178"/>
              <a:ext cx="4299930" cy="171936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indent="0" algn="ctr">
                <a:lnSpc>
                  <a:spcPct val="100000"/>
                </a:lnSpc>
                <a:spcBef>
                  <a:spcPts val="1400"/>
                </a:spcBef>
                <a:buNone/>
              </a:pPr>
              <a:r>
                <a:rPr lang="en-US" sz="1800" dirty="0">
                  <a:solidFill>
                    <a:schemeClr val="bg1"/>
                  </a:solidFill>
                  <a:latin typeface="Abadi" panose="020B0604020104020204" pitchFamily="34" charset="0"/>
                </a:rPr>
                <a:t>The Greater the payload mass for launce Site CCAFS SLC 40 the higher the success rate for the rocket</a:t>
              </a:r>
            </a:p>
          </p:txBody>
        </p:sp>
        <p:pic>
          <p:nvPicPr>
            <p:cNvPr id="9" name="Picture 8" descr="A blue rocket with a yellow beak&#10;&#10;Description automatically generated">
              <a:extLst>
                <a:ext uri="{FF2B5EF4-FFF2-40B4-BE49-F238E27FC236}">
                  <a16:creationId xmlns:a16="http://schemas.microsoft.com/office/drawing/2014/main" id="{50B29EBB-D2CC-2F43-19C7-BA9D227E719A}"/>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409825" y="2019454"/>
              <a:ext cx="1554778" cy="1554778"/>
            </a:xfrm>
            <a:prstGeom prst="rect">
              <a:avLst/>
            </a:prstGeom>
          </p:spPr>
        </p:pic>
      </p:grpSp>
    </p:spTree>
    <p:extLst>
      <p:ext uri="{BB962C8B-B14F-4D97-AF65-F5344CB8AC3E}">
        <p14:creationId xmlns:p14="http://schemas.microsoft.com/office/powerpoint/2010/main" val="38697892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From the plot, we can see ES-L1, GEO, HEO, SSO had the most success rate and SO had the less success rate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67466A1E-086B-81CE-8B92-5029D1892CF2}"/>
              </a:ext>
            </a:extLst>
          </p:cNvPr>
          <p:cNvPicPr>
            <a:picLocks noChangeAspect="1"/>
          </p:cNvPicPr>
          <p:nvPr/>
        </p:nvPicPr>
        <p:blipFill>
          <a:blip r:embed="rId3"/>
          <a:stretch>
            <a:fillRect/>
          </a:stretch>
        </p:blipFill>
        <p:spPr>
          <a:xfrm>
            <a:off x="5241796" y="1683944"/>
            <a:ext cx="6180193" cy="4091417"/>
          </a:xfrm>
          <a:prstGeom prst="rect">
            <a:avLst/>
          </a:prstGeom>
        </p:spPr>
      </p:pic>
      <p:pic>
        <p:nvPicPr>
          <p:cNvPr id="8" name="Picture 7" descr="A blue rocket with a yellow beak&#10;&#10;Description automatically generated">
            <a:extLst>
              <a:ext uri="{FF2B5EF4-FFF2-40B4-BE49-F238E27FC236}">
                <a16:creationId xmlns:a16="http://schemas.microsoft.com/office/drawing/2014/main" id="{C0786F91-5B6A-44BF-871F-D691051D03C3}"/>
              </a:ext>
            </a:extLst>
          </p:cNvPr>
          <p:cNvPicPr>
            <a:picLocks noChangeAspect="1"/>
          </p:cNvPicPr>
          <p:nvPr/>
        </p:nvPicPr>
        <p:blipFill rotWithShape="1">
          <a:blip r:embed="rId4">
            <a:extLst>
              <a:ext uri="{837473B0-CC2E-450A-ABE3-18F120FF3D39}">
                <a1611:picAttrSrcUrl xmlns:a1611="http://schemas.microsoft.com/office/drawing/2016/11/main" r:id="rId5"/>
              </a:ext>
            </a:extLst>
          </a:blip>
          <a:srcRect t="14532" r="-3" b="-3"/>
          <a:stretch/>
        </p:blipFill>
        <p:spPr>
          <a:xfrm rot="10800000">
            <a:off x="-543208" y="3850091"/>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p:spPr>
      </p:pic>
    </p:spTree>
    <p:extLst>
      <p:ext uri="{BB962C8B-B14F-4D97-AF65-F5344CB8AC3E}">
        <p14:creationId xmlns:p14="http://schemas.microsoft.com/office/powerpoint/2010/main" val="8009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observe that in the LEO   orbit, success is related to the number of flights whereas in the GTO orbit, there </a:t>
            </a:r>
            <a:r>
              <a:rPr lang="en-US" sz="2200" b="1" dirty="0">
                <a:solidFill>
                  <a:schemeClr val="accent3">
                    <a:lumMod val="25000"/>
                  </a:schemeClr>
                </a:solidFill>
                <a:latin typeface="Abadi" panose="020B0604020104020204" pitchFamily="34" charset="0"/>
              </a:rPr>
              <a:t>is no relationship </a:t>
            </a:r>
            <a:r>
              <a:rPr lang="en-US" sz="2200" dirty="0">
                <a:solidFill>
                  <a:schemeClr val="accent3">
                    <a:lumMod val="25000"/>
                  </a:schemeClr>
                </a:solidFill>
                <a:latin typeface="Abadi" panose="020B0604020104020204" pitchFamily="34" charset="0"/>
              </a:rPr>
              <a:t>between flight number and the orbit</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FC4DF861-1BA5-613C-E01F-A251703807DE}"/>
              </a:ext>
            </a:extLst>
          </p:cNvPr>
          <p:cNvPicPr>
            <a:picLocks noChangeAspect="1"/>
          </p:cNvPicPr>
          <p:nvPr/>
        </p:nvPicPr>
        <p:blipFill>
          <a:blip r:embed="rId3"/>
          <a:stretch>
            <a:fillRect/>
          </a:stretch>
        </p:blipFill>
        <p:spPr>
          <a:xfrm>
            <a:off x="4819944" y="1889864"/>
            <a:ext cx="7085028" cy="4109627"/>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1527772"/>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observe that with heavy payloads, the successful landing are more for VLEO, LEO and ISS orbits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1765D288-625D-0C8B-A7C9-946BFAA1DB8A}"/>
              </a:ext>
            </a:extLst>
          </p:cNvPr>
          <p:cNvPicPr>
            <a:picLocks noChangeAspect="1"/>
          </p:cNvPicPr>
          <p:nvPr/>
        </p:nvPicPr>
        <p:blipFill>
          <a:blip r:embed="rId3"/>
          <a:stretch>
            <a:fillRect/>
          </a:stretch>
        </p:blipFill>
        <p:spPr>
          <a:xfrm>
            <a:off x="5267626" y="1674812"/>
            <a:ext cx="6691597" cy="400017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marL="0" indent="0" algn="ctr">
              <a:lnSpc>
                <a:spcPct val="100000"/>
              </a:lnSpc>
              <a:spcBef>
                <a:spcPts val="1400"/>
              </a:spcBef>
              <a:buNone/>
            </a:pPr>
            <a:r>
              <a:rPr lang="en-US" sz="2200" dirty="0">
                <a:solidFill>
                  <a:schemeClr val="accent3">
                    <a:lumMod val="25000"/>
                  </a:schemeClr>
                </a:solidFill>
                <a:latin typeface="Abadi" panose="020B0604020104020204" pitchFamily="34" charset="0"/>
              </a:rPr>
              <a:t>From the plot, we can observe that success rate since 2013 kept on increasing till 2020.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3FFF243A-C40E-3A77-DF39-A70081EA2296}"/>
              </a:ext>
            </a:extLst>
          </p:cNvPr>
          <p:cNvPicPr>
            <a:picLocks noChangeAspect="1"/>
          </p:cNvPicPr>
          <p:nvPr/>
        </p:nvPicPr>
        <p:blipFill>
          <a:blip r:embed="rId3"/>
          <a:stretch>
            <a:fillRect/>
          </a:stretch>
        </p:blipFill>
        <p:spPr>
          <a:xfrm>
            <a:off x="4934139" y="1758301"/>
            <a:ext cx="6848041" cy="4031812"/>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010219"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used the key word DISTINCT to show only unique launch sites from the SpaceX data.</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4FC25385-67D6-BF7C-52F8-6D2BF248CCF8}"/>
              </a:ext>
            </a:extLst>
          </p:cNvPr>
          <p:cNvPicPr>
            <a:picLocks noChangeAspect="1"/>
          </p:cNvPicPr>
          <p:nvPr/>
        </p:nvPicPr>
        <p:blipFill>
          <a:blip r:embed="rId3"/>
          <a:stretch>
            <a:fillRect/>
          </a:stretch>
        </p:blipFill>
        <p:spPr>
          <a:xfrm>
            <a:off x="5200047" y="1759673"/>
            <a:ext cx="6182504" cy="3880636"/>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155075"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used LIKE and Wildcard symbol for query the pattern of CCA launch Sites</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7EB6FF12-4062-E478-8B4D-822B25C44025}"/>
              </a:ext>
            </a:extLst>
          </p:cNvPr>
          <p:cNvPicPr>
            <a:picLocks noChangeAspect="1"/>
          </p:cNvPicPr>
          <p:nvPr/>
        </p:nvPicPr>
        <p:blipFill>
          <a:blip r:embed="rId3"/>
          <a:stretch>
            <a:fillRect/>
          </a:stretch>
        </p:blipFill>
        <p:spPr>
          <a:xfrm>
            <a:off x="5247946" y="1781948"/>
            <a:ext cx="6462712" cy="3993377"/>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745559"/>
          </a:xfrm>
          <a:prstGeom prst="rect">
            <a:avLst/>
          </a:prstGeom>
        </p:spPr>
        <p:txBody>
          <a:bodyPr>
            <a:normAutofit lnSpcReduction="1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calculated the total payload carried by boosters from NASA as 45596 using SUM() Function</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F6990E7F-CC33-691E-549F-F36A2E3E43A5}"/>
              </a:ext>
            </a:extLst>
          </p:cNvPr>
          <p:cNvPicPr>
            <a:picLocks noChangeAspect="1"/>
          </p:cNvPicPr>
          <p:nvPr/>
        </p:nvPicPr>
        <p:blipFill>
          <a:blip r:embed="rId3"/>
          <a:stretch>
            <a:fillRect/>
          </a:stretch>
        </p:blipFill>
        <p:spPr>
          <a:xfrm>
            <a:off x="904178" y="3093016"/>
            <a:ext cx="10102216" cy="2333221"/>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calculated the average payload mass carried by booster version F9 v1.1 as 2928.4</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7D2EE5DC-CE1D-C03E-0179-AC81D8DD984C}"/>
              </a:ext>
            </a:extLst>
          </p:cNvPr>
          <p:cNvPicPr>
            <a:picLocks noChangeAspect="1"/>
          </p:cNvPicPr>
          <p:nvPr/>
        </p:nvPicPr>
        <p:blipFill>
          <a:blip r:embed="rId3"/>
          <a:stretch>
            <a:fillRect/>
          </a:stretch>
        </p:blipFill>
        <p:spPr>
          <a:xfrm>
            <a:off x="945628" y="3174560"/>
            <a:ext cx="10164365" cy="2474802"/>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471448"/>
            <a:ext cx="10687961" cy="4635062"/>
          </a:xfrm>
          <a:prstGeom prst="rect">
            <a:avLst/>
          </a:prstGeom>
        </p:spPr>
        <p:txBody>
          <a:bodyPr lIns="91440" tIns="45720" rIns="91440" bIns="45720" anchor="t">
            <a:normAutofit fontScale="925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In this project, we harnessed the power of data science to analyze and optimize SpaceX's space launch outcomes. By leveraging various machine learning algorithms, we aimed to identify patterns and factors influencing launch success, ultimately enhancing mission reliability and efficiency.</a:t>
            </a:r>
          </a:p>
          <a:p>
            <a:pPr>
              <a:lnSpc>
                <a:spcPct val="100000"/>
              </a:lnSpc>
              <a:spcBef>
                <a:spcPts val="1400"/>
              </a:spcBef>
            </a:pPr>
            <a:r>
              <a:rPr lang="en-US" sz="2200" dirty="0">
                <a:solidFill>
                  <a:schemeClr val="accent3">
                    <a:lumMod val="25000"/>
                  </a:schemeClr>
                </a:solidFill>
                <a:latin typeface="Abadi" panose="020B0604020104020204" pitchFamily="34" charset="0"/>
              </a:rPr>
              <a:t>We gathered extensive datasets on SpaceX's space launch records. We employed multiple machine learning models, including Logistic Regression, and Support Vector Machine, Decision Tree.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 was utilized to identify the best hyperparameters for each model, ensuring optimal performance. And Finally, we evaluated the models.</a:t>
            </a:r>
          </a:p>
          <a:p>
            <a:pPr>
              <a:lnSpc>
                <a:spcPct val="100000"/>
              </a:lnSpc>
              <a:spcBef>
                <a:spcPts val="1400"/>
              </a:spcBef>
            </a:pPr>
            <a:r>
              <a:rPr lang="en-US" sz="2200" dirty="0">
                <a:solidFill>
                  <a:schemeClr val="accent3">
                    <a:lumMod val="25000"/>
                  </a:schemeClr>
                </a:solidFill>
                <a:latin typeface="Abadi" panose="020B0604020104020204" pitchFamily="34" charset="0"/>
              </a:rPr>
              <a:t>Our data science approach has provided valuable insights into SpaceX's space launch outcomes. The Decision Tree model exhibited the highest accuracy on validation data, indicating its potential as the most robust and reliable method for predicting mission success. Leveraging data science in space exploration will continue to be instrumental in advancing humanity's reach into the cosmos.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We observed that the dates of the first successful landing outcome on ground pad was 22nd December 2015. We used </a:t>
            </a:r>
            <a:r>
              <a:rPr lang="en-US" sz="2200" dirty="0" err="1">
                <a:solidFill>
                  <a:schemeClr val="accent3">
                    <a:lumMod val="25000"/>
                  </a:schemeClr>
                </a:solidFill>
                <a:latin typeface="Abadi"/>
              </a:rPr>
              <a:t>Substr</a:t>
            </a:r>
            <a:r>
              <a:rPr lang="en-US" sz="2200" dirty="0">
                <a:solidFill>
                  <a:schemeClr val="accent3">
                    <a:lumMod val="25000"/>
                  </a:schemeClr>
                </a:solidFill>
                <a:latin typeface="Abadi"/>
              </a:rPr>
              <a:t>() to </a:t>
            </a:r>
            <a:r>
              <a:rPr lang="en-US" sz="2200" dirty="0" err="1">
                <a:solidFill>
                  <a:schemeClr val="accent3">
                    <a:lumMod val="25000"/>
                  </a:schemeClr>
                </a:solidFill>
                <a:latin typeface="Abadi"/>
              </a:rPr>
              <a:t>ekstract</a:t>
            </a:r>
            <a:r>
              <a:rPr lang="en-US" sz="2200" dirty="0">
                <a:solidFill>
                  <a:schemeClr val="accent3">
                    <a:lumMod val="25000"/>
                  </a:schemeClr>
                </a:solidFill>
                <a:latin typeface="Abadi"/>
              </a:rPr>
              <a:t> DAY, MONTH, YEAR FROM Date Column because the data type from column is not perform well using MIN() Function.</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8" name="Picture 7">
            <a:extLst>
              <a:ext uri="{FF2B5EF4-FFF2-40B4-BE49-F238E27FC236}">
                <a16:creationId xmlns:a16="http://schemas.microsoft.com/office/drawing/2014/main" id="{078D01DF-E99B-5545-4198-A6FEC417D44D}"/>
              </a:ext>
            </a:extLst>
          </p:cNvPr>
          <p:cNvPicPr>
            <a:picLocks noChangeAspect="1"/>
          </p:cNvPicPr>
          <p:nvPr/>
        </p:nvPicPr>
        <p:blipFill>
          <a:blip r:embed="rId3"/>
          <a:stretch>
            <a:fillRect/>
          </a:stretch>
        </p:blipFill>
        <p:spPr>
          <a:xfrm>
            <a:off x="1676401" y="3509098"/>
            <a:ext cx="8601075" cy="2028825"/>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764105" cy="1397409"/>
          </a:xfrm>
          <a:prstGeom prst="rect">
            <a:avLst/>
          </a:prstGeom>
        </p:spPr>
        <p:txBody>
          <a:bodyPr lIns="91440" tIns="45720" rIns="91440" bIns="45720" anchor="t">
            <a:normAutofit/>
          </a:bodyPr>
          <a:lstStyle/>
          <a:p>
            <a:pPr marL="0" indent="0" algn="ctr">
              <a:lnSpc>
                <a:spcPct val="100000"/>
              </a:lnSpc>
              <a:spcBef>
                <a:spcPts val="1400"/>
              </a:spcBef>
              <a:buNone/>
            </a:pPr>
            <a:r>
              <a:rPr lang="en-US" sz="2200" dirty="0">
                <a:solidFill>
                  <a:schemeClr val="accent3">
                    <a:lumMod val="25000"/>
                  </a:schemeClr>
                </a:solidFill>
                <a:latin typeface="Abadi" panose="020B0604020104020204" pitchFamily="34" charset="0"/>
              </a:rPr>
              <a:t>We used the WHERE clause to filter for boosters which have successfully landed on drone ship and applied the AND condition to determine successful landing with payload mass greater than 4000 but less than 6000</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1CFC24AF-E602-293B-7700-339814FBB3A2}"/>
              </a:ext>
            </a:extLst>
          </p:cNvPr>
          <p:cNvPicPr>
            <a:picLocks noChangeAspect="1"/>
          </p:cNvPicPr>
          <p:nvPr/>
        </p:nvPicPr>
        <p:blipFill>
          <a:blip r:embed="rId3"/>
          <a:stretch>
            <a:fillRect/>
          </a:stretch>
        </p:blipFill>
        <p:spPr>
          <a:xfrm>
            <a:off x="523272" y="3151535"/>
            <a:ext cx="10934700" cy="2505075"/>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42326"/>
            <a:ext cx="10515600" cy="4351338"/>
          </a:xfrm>
          <a:prstGeom prst="rect">
            <a:avLst/>
          </a:prstGeom>
        </p:spPr>
        <p:txBody>
          <a:bodyPr>
            <a:normAutofit/>
          </a:bodyPr>
          <a:lstStyle/>
          <a:p>
            <a:pPr marL="0" indent="0" algn="ctr">
              <a:lnSpc>
                <a:spcPct val="100000"/>
              </a:lnSpc>
              <a:spcBef>
                <a:spcPts val="1400"/>
              </a:spcBef>
              <a:buNone/>
            </a:pPr>
            <a:r>
              <a:rPr lang="en-US" sz="2200" dirty="0">
                <a:solidFill>
                  <a:schemeClr val="accent3">
                    <a:lumMod val="25000"/>
                  </a:schemeClr>
                </a:solidFill>
                <a:latin typeface="Abadi" panose="020B0604020104020204" pitchFamily="34" charset="0"/>
              </a:rPr>
              <a:t>We User Count() Function and GROUP BY to know each Mission Outcomes Flight Number </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EC904573-03F0-999A-29E6-2CAF137D0659}"/>
              </a:ext>
            </a:extLst>
          </p:cNvPr>
          <p:cNvPicPr>
            <a:picLocks noChangeAspect="1"/>
          </p:cNvPicPr>
          <p:nvPr/>
        </p:nvPicPr>
        <p:blipFill>
          <a:blip r:embed="rId3"/>
          <a:stretch>
            <a:fillRect/>
          </a:stretch>
        </p:blipFill>
        <p:spPr>
          <a:xfrm>
            <a:off x="2813123" y="3064739"/>
            <a:ext cx="6429375" cy="2828925"/>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determined the booster that have carried the maximum payload using a subquery in the WHERE clause and the MAX() function</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48D80C11-F3F7-8932-6A9A-370DF8C46508}"/>
              </a:ext>
            </a:extLst>
          </p:cNvPr>
          <p:cNvPicPr>
            <a:picLocks noChangeAspect="1"/>
          </p:cNvPicPr>
          <p:nvPr/>
        </p:nvPicPr>
        <p:blipFill>
          <a:blip r:embed="rId3"/>
          <a:stretch>
            <a:fillRect/>
          </a:stretch>
        </p:blipFill>
        <p:spPr>
          <a:xfrm>
            <a:off x="2690761" y="2737485"/>
            <a:ext cx="6426079" cy="3581865"/>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r>
              <a:rPr lang="en-US" dirty="0">
                <a:solidFill>
                  <a:schemeClr val="accent3">
                    <a:lumMod val="25000"/>
                  </a:schemeClr>
                </a:solidFill>
                <a:latin typeface="Abadi"/>
              </a:rPr>
              <a:t>We used SUBSTRING to extract Months from Date Column and WHERE Clause to filter the output.</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43707609-02C4-593B-1686-FA0370E8DE2B}"/>
              </a:ext>
            </a:extLst>
          </p:cNvPr>
          <p:cNvPicPr>
            <a:picLocks noChangeAspect="1"/>
          </p:cNvPicPr>
          <p:nvPr/>
        </p:nvPicPr>
        <p:blipFill>
          <a:blip r:embed="rId3"/>
          <a:stretch>
            <a:fillRect/>
          </a:stretch>
        </p:blipFill>
        <p:spPr>
          <a:xfrm>
            <a:off x="225628" y="2853748"/>
            <a:ext cx="11306175" cy="317182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13449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selected Landing outcomes and the COUNT of landing outcomes from the data and used the WHERE clause to filter for landing outcomes BETWEEN 2010-06-04 to 2010-03-20.</a:t>
            </a:r>
          </a:p>
          <a:p>
            <a:pPr>
              <a:lnSpc>
                <a:spcPct val="100000"/>
              </a:lnSpc>
              <a:spcBef>
                <a:spcPts val="1400"/>
              </a:spcBef>
            </a:pPr>
            <a:r>
              <a:rPr lang="en-US" sz="2200" dirty="0">
                <a:solidFill>
                  <a:schemeClr val="accent3">
                    <a:lumMod val="25000"/>
                  </a:schemeClr>
                </a:solidFill>
                <a:latin typeface="Abadi" panose="020B0604020104020204" pitchFamily="34" charset="0"/>
              </a:rPr>
              <a:t>We applied the GROUP BY clause to group the landing outcomes and the ORDER BY clause to order the grouped landing outcome in descending order.</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10" name="Picture 9">
            <a:extLst>
              <a:ext uri="{FF2B5EF4-FFF2-40B4-BE49-F238E27FC236}">
                <a16:creationId xmlns:a16="http://schemas.microsoft.com/office/drawing/2014/main" id="{58892D8E-9AE7-E459-8A3D-640E27C68A29}"/>
              </a:ext>
            </a:extLst>
          </p:cNvPr>
          <p:cNvPicPr>
            <a:picLocks noChangeAspect="1"/>
          </p:cNvPicPr>
          <p:nvPr/>
        </p:nvPicPr>
        <p:blipFill>
          <a:blip r:embed="rId3"/>
          <a:stretch>
            <a:fillRect/>
          </a:stretch>
        </p:blipFill>
        <p:spPr>
          <a:xfrm>
            <a:off x="5077560" y="2187423"/>
            <a:ext cx="6691122" cy="3398566"/>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pic>
        <p:nvPicPr>
          <p:cNvPr id="6" name="Picture 5">
            <a:extLst>
              <a:ext uri="{FF2B5EF4-FFF2-40B4-BE49-F238E27FC236}">
                <a16:creationId xmlns:a16="http://schemas.microsoft.com/office/drawing/2014/main" id="{81D72C8D-E794-780E-C2B3-AD0FFEC52B0B}"/>
              </a:ext>
            </a:extLst>
          </p:cNvPr>
          <p:cNvPicPr>
            <a:picLocks noChangeAspect="1"/>
          </p:cNvPicPr>
          <p:nvPr/>
        </p:nvPicPr>
        <p:blipFill rotWithShape="1">
          <a:blip r:embed="rId3"/>
          <a:srcRect l="762"/>
          <a:stretch/>
        </p:blipFill>
        <p:spPr>
          <a:xfrm>
            <a:off x="825885" y="1433063"/>
            <a:ext cx="10114823" cy="4994148"/>
          </a:xfrm>
          <a:prstGeom prst="rect">
            <a:avLst/>
          </a:prstGeom>
        </p:spPr>
      </p:pic>
      <p:sp>
        <p:nvSpPr>
          <p:cNvPr id="7" name="Content Placeholder 4">
            <a:extLst>
              <a:ext uri="{FF2B5EF4-FFF2-40B4-BE49-F238E27FC236}">
                <a16:creationId xmlns:a16="http://schemas.microsoft.com/office/drawing/2014/main" id="{F0DA8A8A-499A-A4A5-41EA-255867CD61BC}"/>
              </a:ext>
            </a:extLst>
          </p:cNvPr>
          <p:cNvSpPr txBox="1">
            <a:spLocks/>
          </p:cNvSpPr>
          <p:nvPr/>
        </p:nvSpPr>
        <p:spPr>
          <a:xfrm>
            <a:off x="770010" y="4814887"/>
            <a:ext cx="10344628" cy="1362075"/>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1400"/>
              </a:spcBef>
              <a:buNone/>
            </a:pPr>
            <a:r>
              <a:rPr lang="en-US" sz="2200" dirty="0">
                <a:solidFill>
                  <a:schemeClr val="accent3">
                    <a:lumMod val="25000"/>
                  </a:schemeClr>
                </a:solidFill>
                <a:latin typeface="Abadi"/>
              </a:rPr>
              <a:t>We Can see That the SpaceX Launch Sites are in United States of America Coasts. Florida and California</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9816717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88887" y="5677343"/>
            <a:ext cx="4784755" cy="549049"/>
          </a:xfrm>
          <a:prstGeom prst="rect">
            <a:avLst/>
          </a:prstGeom>
        </p:spPr>
        <p:txBody>
          <a:bodyPr lIns="91440" tIns="45720" rIns="91440" bIns="45720" anchor="t">
            <a:normAutofit/>
          </a:bodyPr>
          <a:lstStyle/>
          <a:p>
            <a:pPr marL="0" indent="0">
              <a:spcBef>
                <a:spcPts val="1400"/>
              </a:spcBef>
              <a:buNone/>
            </a:pPr>
            <a:r>
              <a:rPr lang="en-US" dirty="0">
                <a:solidFill>
                  <a:schemeClr val="accent3">
                    <a:lumMod val="25000"/>
                  </a:schemeClr>
                </a:solidFill>
              </a:rPr>
              <a:t>California Launch Sites</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pic>
        <p:nvPicPr>
          <p:cNvPr id="7" name="Picture 6">
            <a:extLst>
              <a:ext uri="{FF2B5EF4-FFF2-40B4-BE49-F238E27FC236}">
                <a16:creationId xmlns:a16="http://schemas.microsoft.com/office/drawing/2014/main" id="{D1255D5B-2470-E4AD-F14B-971BF1FCAA9A}"/>
              </a:ext>
            </a:extLst>
          </p:cNvPr>
          <p:cNvPicPr>
            <a:picLocks noChangeAspect="1"/>
          </p:cNvPicPr>
          <p:nvPr/>
        </p:nvPicPr>
        <p:blipFill>
          <a:blip r:embed="rId3"/>
          <a:stretch>
            <a:fillRect/>
          </a:stretch>
        </p:blipFill>
        <p:spPr>
          <a:xfrm>
            <a:off x="581544" y="1553825"/>
            <a:ext cx="4293092" cy="3750350"/>
          </a:xfrm>
          <a:prstGeom prst="rect">
            <a:avLst/>
          </a:prstGeom>
        </p:spPr>
      </p:pic>
      <p:pic>
        <p:nvPicPr>
          <p:cNvPr id="10" name="Picture 9">
            <a:extLst>
              <a:ext uri="{FF2B5EF4-FFF2-40B4-BE49-F238E27FC236}">
                <a16:creationId xmlns:a16="http://schemas.microsoft.com/office/drawing/2014/main" id="{44166003-C450-E415-C663-9432AA6992F3}"/>
              </a:ext>
            </a:extLst>
          </p:cNvPr>
          <p:cNvPicPr>
            <a:picLocks noChangeAspect="1"/>
          </p:cNvPicPr>
          <p:nvPr/>
        </p:nvPicPr>
        <p:blipFill>
          <a:blip r:embed="rId4"/>
          <a:stretch>
            <a:fillRect/>
          </a:stretch>
        </p:blipFill>
        <p:spPr>
          <a:xfrm>
            <a:off x="5613252" y="1447623"/>
            <a:ext cx="3554193" cy="3160635"/>
          </a:xfrm>
          <a:prstGeom prst="rect">
            <a:avLst/>
          </a:prstGeom>
        </p:spPr>
      </p:pic>
      <p:pic>
        <p:nvPicPr>
          <p:cNvPr id="12" name="Picture 11">
            <a:extLst>
              <a:ext uri="{FF2B5EF4-FFF2-40B4-BE49-F238E27FC236}">
                <a16:creationId xmlns:a16="http://schemas.microsoft.com/office/drawing/2014/main" id="{0A3A39EF-A11D-6F25-A859-E9FD1B9EAAB6}"/>
              </a:ext>
            </a:extLst>
          </p:cNvPr>
          <p:cNvPicPr>
            <a:picLocks noChangeAspect="1"/>
          </p:cNvPicPr>
          <p:nvPr/>
        </p:nvPicPr>
        <p:blipFill>
          <a:blip r:embed="rId5"/>
          <a:stretch>
            <a:fillRect/>
          </a:stretch>
        </p:blipFill>
        <p:spPr>
          <a:xfrm>
            <a:off x="8714772" y="1807223"/>
            <a:ext cx="3360769" cy="3924251"/>
          </a:xfrm>
          <a:prstGeom prst="rect">
            <a:avLst/>
          </a:prstGeom>
        </p:spPr>
      </p:pic>
      <p:sp>
        <p:nvSpPr>
          <p:cNvPr id="13" name="Content Placeholder 4">
            <a:extLst>
              <a:ext uri="{FF2B5EF4-FFF2-40B4-BE49-F238E27FC236}">
                <a16:creationId xmlns:a16="http://schemas.microsoft.com/office/drawing/2014/main" id="{1032809F-B377-578D-724E-D86714D4DCF5}"/>
              </a:ext>
            </a:extLst>
          </p:cNvPr>
          <p:cNvSpPr txBox="1">
            <a:spLocks/>
          </p:cNvSpPr>
          <p:nvPr/>
        </p:nvSpPr>
        <p:spPr>
          <a:xfrm>
            <a:off x="7116837" y="5751048"/>
            <a:ext cx="4784755" cy="54904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400"/>
              </a:spcBef>
              <a:buFont typeface="Arial" panose="020B0604020202020204" pitchFamily="34" charset="0"/>
              <a:buNone/>
            </a:pPr>
            <a:r>
              <a:rPr lang="en-US" dirty="0">
                <a:solidFill>
                  <a:schemeClr val="accent3">
                    <a:lumMod val="25000"/>
                  </a:schemeClr>
                </a:solidFill>
              </a:rPr>
              <a:t>Florida Launch Sites</a:t>
            </a:r>
          </a:p>
        </p:txBody>
      </p:sp>
      <p:pic>
        <p:nvPicPr>
          <p:cNvPr id="15" name="Picture 14">
            <a:extLst>
              <a:ext uri="{FF2B5EF4-FFF2-40B4-BE49-F238E27FC236}">
                <a16:creationId xmlns:a16="http://schemas.microsoft.com/office/drawing/2014/main" id="{36DECC94-7AA7-9DF2-A0EF-DD1B5C681E67}"/>
              </a:ext>
            </a:extLst>
          </p:cNvPr>
          <p:cNvPicPr>
            <a:picLocks noChangeAspect="1"/>
          </p:cNvPicPr>
          <p:nvPr/>
        </p:nvPicPr>
        <p:blipFill>
          <a:blip r:embed="rId6"/>
          <a:stretch>
            <a:fillRect/>
          </a:stretch>
        </p:blipFill>
        <p:spPr>
          <a:xfrm>
            <a:off x="5415897" y="4147076"/>
            <a:ext cx="1825573" cy="1603972"/>
          </a:xfrm>
          <a:prstGeom prst="rect">
            <a:avLst/>
          </a:prstGeom>
        </p:spPr>
      </p:pic>
      <p:pic>
        <p:nvPicPr>
          <p:cNvPr id="17" name="Picture 16">
            <a:extLst>
              <a:ext uri="{FF2B5EF4-FFF2-40B4-BE49-F238E27FC236}">
                <a16:creationId xmlns:a16="http://schemas.microsoft.com/office/drawing/2014/main" id="{5B2B9CF5-B250-E1D4-6DA6-13C3B0EEA938}"/>
              </a:ext>
            </a:extLst>
          </p:cNvPr>
          <p:cNvPicPr>
            <a:picLocks noChangeAspect="1"/>
          </p:cNvPicPr>
          <p:nvPr/>
        </p:nvPicPr>
        <p:blipFill>
          <a:blip r:embed="rId7"/>
          <a:stretch>
            <a:fillRect/>
          </a:stretch>
        </p:blipFill>
        <p:spPr>
          <a:xfrm>
            <a:off x="7220142" y="4405717"/>
            <a:ext cx="1515958" cy="1345331"/>
          </a:xfrm>
          <a:prstGeom prst="rect">
            <a:avLst/>
          </a:prstGeom>
        </p:spPr>
      </p:pic>
      <p:sp>
        <p:nvSpPr>
          <p:cNvPr id="18" name="Content Placeholder 4">
            <a:extLst>
              <a:ext uri="{FF2B5EF4-FFF2-40B4-BE49-F238E27FC236}">
                <a16:creationId xmlns:a16="http://schemas.microsoft.com/office/drawing/2014/main" id="{E8CA7AF5-CE35-4313-1609-4121E57F2CBE}"/>
              </a:ext>
            </a:extLst>
          </p:cNvPr>
          <p:cNvSpPr txBox="1">
            <a:spLocks/>
          </p:cNvSpPr>
          <p:nvPr/>
        </p:nvSpPr>
        <p:spPr>
          <a:xfrm>
            <a:off x="1783939" y="6363721"/>
            <a:ext cx="7812734" cy="549049"/>
          </a:xfrm>
          <a:prstGeom prst="rect">
            <a:avLst/>
          </a:prstGeom>
        </p:spPr>
        <p:txBody>
          <a:bodyPr lIns="91440" tIns="45720" rIns="91440" bIns="45720" anchor="t">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400"/>
              </a:spcBef>
              <a:buFont typeface="Arial" panose="020B0604020202020204" pitchFamily="34" charset="0"/>
              <a:buNone/>
            </a:pPr>
            <a:r>
              <a:rPr lang="en-US" i="1" dirty="0">
                <a:solidFill>
                  <a:srgbClr val="00B050"/>
                </a:solidFill>
              </a:rPr>
              <a:t>Green Marker </a:t>
            </a:r>
            <a:r>
              <a:rPr lang="en-US" dirty="0">
                <a:solidFill>
                  <a:schemeClr val="accent3">
                    <a:lumMod val="25000"/>
                  </a:schemeClr>
                </a:solidFill>
              </a:rPr>
              <a:t>shows successful Launches and </a:t>
            </a:r>
            <a:r>
              <a:rPr lang="en-US" i="1" dirty="0">
                <a:solidFill>
                  <a:srgbClr val="FF0000"/>
                </a:solidFill>
              </a:rPr>
              <a:t>Red Marker </a:t>
            </a:r>
            <a:r>
              <a:rPr lang="en-US" dirty="0">
                <a:solidFill>
                  <a:schemeClr val="accent3">
                    <a:lumMod val="25000"/>
                  </a:schemeClr>
                </a:solidFill>
              </a:rPr>
              <a:t>Show Failures</a:t>
            </a:r>
          </a:p>
        </p:txBody>
      </p:sp>
    </p:spTree>
    <p:extLst>
      <p:ext uri="{BB962C8B-B14F-4D97-AF65-F5344CB8AC3E}">
        <p14:creationId xmlns:p14="http://schemas.microsoft.com/office/powerpoint/2010/main" val="2395978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04745" y="4217241"/>
            <a:ext cx="3476532" cy="2440711"/>
          </a:xfrm>
          <a:prstGeom prst="rect">
            <a:avLst/>
          </a:prstGeom>
        </p:spPr>
        <p:txBody>
          <a:bodyPr lIns="91440" tIns="45720" rIns="91440" bIns="45720" anchor="t">
            <a:normAutofit/>
          </a:bodyPr>
          <a:lstStyle/>
          <a:p>
            <a:pPr algn="l">
              <a:buFont typeface="Arial" panose="020B0604020202020204" pitchFamily="34" charset="0"/>
              <a:buChar char="•"/>
            </a:pPr>
            <a:r>
              <a:rPr lang="en-US" sz="1600" b="0" i="0" dirty="0">
                <a:effectLst/>
                <a:latin typeface="-apple-system"/>
              </a:rPr>
              <a:t>Are launch sites in close proximity to railways? No</a:t>
            </a:r>
          </a:p>
          <a:p>
            <a:pPr algn="l">
              <a:buFont typeface="Arial" panose="020B0604020202020204" pitchFamily="34" charset="0"/>
              <a:buChar char="•"/>
            </a:pPr>
            <a:r>
              <a:rPr lang="en-US" sz="1600" b="0" i="0" dirty="0">
                <a:effectLst/>
                <a:latin typeface="-apple-system"/>
              </a:rPr>
              <a:t>Are launch sites in close proximity to highways? No</a:t>
            </a:r>
          </a:p>
          <a:p>
            <a:pPr algn="l">
              <a:buFont typeface="Arial" panose="020B0604020202020204" pitchFamily="34" charset="0"/>
              <a:buChar char="•"/>
            </a:pPr>
            <a:r>
              <a:rPr lang="en-US" sz="1600" b="0" i="0" dirty="0">
                <a:effectLst/>
                <a:latin typeface="-apple-system"/>
              </a:rPr>
              <a:t>Are launch sites in close proximity to coastline? Yes</a:t>
            </a:r>
          </a:p>
          <a:p>
            <a:pPr algn="l">
              <a:buFont typeface="Arial" panose="020B0604020202020204" pitchFamily="34" charset="0"/>
              <a:buChar char="•"/>
            </a:pPr>
            <a:r>
              <a:rPr lang="en-US" sz="1600" b="0" i="0" dirty="0">
                <a:effectLst/>
                <a:latin typeface="-apple-system"/>
              </a:rPr>
              <a:t>Do launch sites keep certain distance away from cities? Yes</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pic>
        <p:nvPicPr>
          <p:cNvPr id="4" name="Picture 3">
            <a:extLst>
              <a:ext uri="{FF2B5EF4-FFF2-40B4-BE49-F238E27FC236}">
                <a16:creationId xmlns:a16="http://schemas.microsoft.com/office/drawing/2014/main" id="{F45AE703-8E0F-4E7E-2A29-AA1F913412B7}"/>
              </a:ext>
            </a:extLst>
          </p:cNvPr>
          <p:cNvPicPr>
            <a:picLocks noChangeAspect="1"/>
          </p:cNvPicPr>
          <p:nvPr/>
        </p:nvPicPr>
        <p:blipFill>
          <a:blip r:embed="rId3"/>
          <a:stretch>
            <a:fillRect/>
          </a:stretch>
        </p:blipFill>
        <p:spPr>
          <a:xfrm>
            <a:off x="100680" y="1420403"/>
            <a:ext cx="4415910" cy="2644603"/>
          </a:xfrm>
          <a:prstGeom prst="rect">
            <a:avLst/>
          </a:prstGeom>
        </p:spPr>
      </p:pic>
      <p:pic>
        <p:nvPicPr>
          <p:cNvPr id="7" name="Picture 6">
            <a:extLst>
              <a:ext uri="{FF2B5EF4-FFF2-40B4-BE49-F238E27FC236}">
                <a16:creationId xmlns:a16="http://schemas.microsoft.com/office/drawing/2014/main" id="{D88FF3C4-3168-D178-F3DE-F027491F3816}"/>
              </a:ext>
            </a:extLst>
          </p:cNvPr>
          <p:cNvPicPr>
            <a:picLocks noChangeAspect="1"/>
          </p:cNvPicPr>
          <p:nvPr/>
        </p:nvPicPr>
        <p:blipFill>
          <a:blip r:embed="rId4"/>
          <a:stretch>
            <a:fillRect/>
          </a:stretch>
        </p:blipFill>
        <p:spPr>
          <a:xfrm>
            <a:off x="4243020" y="1825048"/>
            <a:ext cx="4010025" cy="4200525"/>
          </a:xfrm>
          <a:prstGeom prst="rect">
            <a:avLst/>
          </a:prstGeom>
        </p:spPr>
      </p:pic>
      <p:pic>
        <p:nvPicPr>
          <p:cNvPr id="10" name="Picture 9">
            <a:extLst>
              <a:ext uri="{FF2B5EF4-FFF2-40B4-BE49-F238E27FC236}">
                <a16:creationId xmlns:a16="http://schemas.microsoft.com/office/drawing/2014/main" id="{BD128D7C-7E37-E4A3-59E2-36C8A2BD30FC}"/>
              </a:ext>
            </a:extLst>
          </p:cNvPr>
          <p:cNvPicPr>
            <a:picLocks noChangeAspect="1"/>
          </p:cNvPicPr>
          <p:nvPr/>
        </p:nvPicPr>
        <p:blipFill>
          <a:blip r:embed="rId5"/>
          <a:stretch>
            <a:fillRect/>
          </a:stretch>
        </p:blipFill>
        <p:spPr>
          <a:xfrm>
            <a:off x="7865331" y="1198592"/>
            <a:ext cx="4225989" cy="3088223"/>
          </a:xfrm>
          <a:prstGeom prst="rect">
            <a:avLst/>
          </a:prstGeom>
        </p:spPr>
      </p:pic>
      <p:sp>
        <p:nvSpPr>
          <p:cNvPr id="12" name="Content Placeholder 4">
            <a:extLst>
              <a:ext uri="{FF2B5EF4-FFF2-40B4-BE49-F238E27FC236}">
                <a16:creationId xmlns:a16="http://schemas.microsoft.com/office/drawing/2014/main" id="{D7905F86-7D47-AC9E-713E-203DD143017B}"/>
              </a:ext>
            </a:extLst>
          </p:cNvPr>
          <p:cNvSpPr txBox="1">
            <a:spLocks/>
          </p:cNvSpPr>
          <p:nvPr/>
        </p:nvSpPr>
        <p:spPr>
          <a:xfrm>
            <a:off x="8354422" y="4507566"/>
            <a:ext cx="3523726" cy="1518007"/>
          </a:xfrm>
          <a:prstGeom prst="rect">
            <a:avLst/>
          </a:prstGeom>
        </p:spPr>
        <p:txBody>
          <a:bodyPr lIns="91440" tIns="45720" rIns="91440" bIns="45720" anchor="t">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latin typeface="-apple-system"/>
              </a:rPr>
              <a:t>City Distance 23.234752126023245</a:t>
            </a:r>
          </a:p>
          <a:p>
            <a:r>
              <a:rPr lang="en-US" sz="1600" dirty="0">
                <a:latin typeface="-apple-system"/>
              </a:rPr>
              <a:t>Railway Distance 21.961465676043673</a:t>
            </a:r>
          </a:p>
          <a:p>
            <a:r>
              <a:rPr lang="en-US" sz="1600" dirty="0">
                <a:latin typeface="-apple-system"/>
              </a:rPr>
              <a:t>Highway Distance 26.88038569681492</a:t>
            </a:r>
          </a:p>
          <a:p>
            <a:r>
              <a:rPr lang="en-US" sz="1600" dirty="0">
                <a:latin typeface="-apple-system"/>
              </a:rPr>
              <a:t>Coastline Distance 0.8627671182499878</a:t>
            </a:r>
          </a:p>
        </p:txBody>
      </p:sp>
    </p:spTree>
    <p:extLst>
      <p:ext uri="{BB962C8B-B14F-4D97-AF65-F5344CB8AC3E}">
        <p14:creationId xmlns:p14="http://schemas.microsoft.com/office/powerpoint/2010/main" val="232499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734028" y="1397876"/>
            <a:ext cx="10723943" cy="492147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Over the years, SpaceX has accumulated a vast amount of data on space launches, including various parameters such as booster versions, payload masses, and launch sites. With the increasing frequency of space missions, there is a need to analyze this data and optimize mission outcomes to ensure mission success and reliability.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marL="800100" lvl="1" indent="-342900">
              <a:spcBef>
                <a:spcPts val="1400"/>
              </a:spcBef>
              <a:buFont typeface="+mj-lt"/>
              <a:buAutoNum type="arabicPeriod"/>
            </a:pPr>
            <a:r>
              <a:rPr lang="en-US" sz="1800" dirty="0">
                <a:solidFill>
                  <a:schemeClr val="accent3">
                    <a:lumMod val="25000"/>
                  </a:schemeClr>
                </a:solidFill>
                <a:latin typeface="Abadi" panose="020B0604020104020204" pitchFamily="34" charset="0"/>
              </a:rPr>
              <a:t>Mission Success Prediction: Can we predict the success of space missions based on historical launch data and mission parameters?</a:t>
            </a:r>
          </a:p>
          <a:p>
            <a:pPr marL="800100" lvl="1" indent="-342900">
              <a:spcBef>
                <a:spcPts val="1400"/>
              </a:spcBef>
              <a:buFont typeface="+mj-lt"/>
              <a:buAutoNum type="arabicPeriod"/>
            </a:pPr>
            <a:r>
              <a:rPr lang="en-US" sz="1800" dirty="0">
                <a:solidFill>
                  <a:schemeClr val="accent3">
                    <a:lumMod val="25000"/>
                  </a:schemeClr>
                </a:solidFill>
                <a:latin typeface="Abadi" panose="020B0604020104020204" pitchFamily="34" charset="0"/>
              </a:rPr>
              <a:t>Influencing Factors: What are the key factors that influence the success or failure of space launches, such as payload mass or launch site location?</a:t>
            </a:r>
          </a:p>
          <a:p>
            <a:pPr marL="800100" lvl="1" indent="-342900">
              <a:spcBef>
                <a:spcPts val="1400"/>
              </a:spcBef>
              <a:buFont typeface="+mj-lt"/>
              <a:buAutoNum type="arabicPeriod"/>
            </a:pPr>
            <a:r>
              <a:rPr lang="en-US" sz="1800" dirty="0">
                <a:solidFill>
                  <a:schemeClr val="accent3">
                    <a:lumMod val="25000"/>
                  </a:schemeClr>
                </a:solidFill>
                <a:latin typeface="Abadi" panose="020B0604020104020204" pitchFamily="34" charset="0"/>
              </a:rPr>
              <a:t>Optimal Model Selection: Which machine learning model offers the most accurate predictions for mission success and can be used for future mission planning?</a:t>
            </a:r>
          </a:p>
          <a:p>
            <a:pPr marL="800100" lvl="1" indent="-342900">
              <a:spcBef>
                <a:spcPts val="1400"/>
              </a:spcBef>
              <a:buFont typeface="+mj-lt"/>
              <a:buAutoNum type="arabicPeriod"/>
            </a:pPr>
            <a:r>
              <a:rPr lang="en-US" sz="1800" dirty="0">
                <a:solidFill>
                  <a:schemeClr val="accent3">
                    <a:lumMod val="25000"/>
                  </a:schemeClr>
                </a:solidFill>
                <a:latin typeface="Abadi" panose="020B0604020104020204" pitchFamily="34" charset="0"/>
              </a:rPr>
              <a:t>Enhancing Mission Reliability: How can data science be leveraged to improve mission reliability and identify potential areas for optimization in SpaceX's space launches?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288088" y="5313649"/>
            <a:ext cx="9745589" cy="549050"/>
          </a:xfrm>
          <a:prstGeom prst="rect">
            <a:avLst/>
          </a:prstGeom>
        </p:spPr>
        <p:txBody>
          <a:bodyPr lIns="91440" tIns="45720" rIns="91440" bIns="45720" anchor="t">
            <a:normAutofit fontScale="925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see that KSC LC-39A had the most successful launches from all the sites</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pic>
        <p:nvPicPr>
          <p:cNvPr id="10" name="Picture 9">
            <a:extLst>
              <a:ext uri="{FF2B5EF4-FFF2-40B4-BE49-F238E27FC236}">
                <a16:creationId xmlns:a16="http://schemas.microsoft.com/office/drawing/2014/main" id="{8684E6F2-C937-5B97-32B7-DC8124635CAB}"/>
              </a:ext>
            </a:extLst>
          </p:cNvPr>
          <p:cNvPicPr>
            <a:picLocks noChangeAspect="1"/>
          </p:cNvPicPr>
          <p:nvPr/>
        </p:nvPicPr>
        <p:blipFill>
          <a:blip r:embed="rId3"/>
          <a:stretch>
            <a:fillRect/>
          </a:stretch>
        </p:blipFill>
        <p:spPr>
          <a:xfrm>
            <a:off x="434566" y="1469572"/>
            <a:ext cx="11452634" cy="3681204"/>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5627913"/>
            <a:ext cx="10551583" cy="549049"/>
          </a:xfrm>
          <a:prstGeom prst="rect">
            <a:avLst/>
          </a:prstGeom>
        </p:spPr>
        <p:txBody>
          <a:bodyPr lIns="91440" tIns="45720" rIns="91440" bIns="45720" anchor="t">
            <a:normAutofit fontScale="92500"/>
          </a:bodyPr>
          <a:lstStyle/>
          <a:p>
            <a:pPr marL="0" indent="0">
              <a:buNone/>
            </a:pPr>
            <a:r>
              <a:rPr lang="en-US" dirty="0"/>
              <a:t>KSC LC-39A achieved a 76.9% success rate while getting a 23.1% failure rate</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p:txBody>
      </p:sp>
      <p:pic>
        <p:nvPicPr>
          <p:cNvPr id="7" name="Picture 6">
            <a:extLst>
              <a:ext uri="{FF2B5EF4-FFF2-40B4-BE49-F238E27FC236}">
                <a16:creationId xmlns:a16="http://schemas.microsoft.com/office/drawing/2014/main" id="{619E5B8A-4629-4A50-3B79-D67AA6F284B5}"/>
              </a:ext>
            </a:extLst>
          </p:cNvPr>
          <p:cNvPicPr>
            <a:picLocks noChangeAspect="1"/>
          </p:cNvPicPr>
          <p:nvPr/>
        </p:nvPicPr>
        <p:blipFill>
          <a:blip r:embed="rId3"/>
          <a:stretch>
            <a:fillRect/>
          </a:stretch>
        </p:blipFill>
        <p:spPr>
          <a:xfrm>
            <a:off x="244443" y="1554442"/>
            <a:ext cx="11457972" cy="3749116"/>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9035BA4-A862-2D70-F3B1-54FDA15CEC93}"/>
              </a:ext>
            </a:extLst>
          </p:cNvPr>
          <p:cNvPicPr>
            <a:picLocks noChangeAspect="1"/>
          </p:cNvPicPr>
          <p:nvPr/>
        </p:nvPicPr>
        <p:blipFill>
          <a:blip r:embed="rId3"/>
          <a:stretch>
            <a:fillRect/>
          </a:stretch>
        </p:blipFill>
        <p:spPr>
          <a:xfrm>
            <a:off x="1095467" y="4104805"/>
            <a:ext cx="9709758" cy="273055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pic>
        <p:nvPicPr>
          <p:cNvPr id="4" name="Picture 3">
            <a:extLst>
              <a:ext uri="{FF2B5EF4-FFF2-40B4-BE49-F238E27FC236}">
                <a16:creationId xmlns:a16="http://schemas.microsoft.com/office/drawing/2014/main" id="{71A01D62-54B7-5BB1-D4DB-958F03D91B08}"/>
              </a:ext>
            </a:extLst>
          </p:cNvPr>
          <p:cNvPicPr>
            <a:picLocks noChangeAspect="1"/>
          </p:cNvPicPr>
          <p:nvPr/>
        </p:nvPicPr>
        <p:blipFill>
          <a:blip r:embed="rId4"/>
          <a:stretch>
            <a:fillRect/>
          </a:stretch>
        </p:blipFill>
        <p:spPr>
          <a:xfrm>
            <a:off x="1041150" y="1312830"/>
            <a:ext cx="9709758" cy="2736153"/>
          </a:xfrm>
          <a:prstGeom prst="rect">
            <a:avLst/>
          </a:prstGeom>
        </p:spPr>
      </p:pic>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24329" y="3874895"/>
            <a:ext cx="10414662" cy="654349"/>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see that success rate low weighted payload is higher than the heavy payloads</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Scatter plot of Payload vs Launch Outcome for all sites, with different payload selected in the range</a:t>
            </a:r>
          </a:p>
          <a:p>
            <a:r>
              <a:rPr lang="en-US" dirty="0">
                <a:solidFill>
                  <a:srgbClr val="0B49CB"/>
                </a:solidFill>
                <a:latin typeface="Abadi"/>
              </a:rPr>
              <a:t>slider</a:t>
            </a:r>
          </a:p>
        </p:txBody>
      </p:sp>
    </p:spTree>
    <p:extLst>
      <p:ext uri="{BB962C8B-B14F-4D97-AF65-F5344CB8AC3E}">
        <p14:creationId xmlns:p14="http://schemas.microsoft.com/office/powerpoint/2010/main" val="2523596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4499107"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Best performing method: </a:t>
            </a:r>
            <a:r>
              <a:rPr lang="en-US" sz="2200" b="1" dirty="0">
                <a:solidFill>
                  <a:schemeClr val="accent3">
                    <a:lumMod val="25000"/>
                  </a:schemeClr>
                </a:solidFill>
                <a:latin typeface="Abadi" panose="020B0604020104020204" pitchFamily="34" charset="0"/>
              </a:rPr>
              <a:t>Decision Tree</a:t>
            </a:r>
          </a:p>
          <a:p>
            <a:pPr>
              <a:lnSpc>
                <a:spcPct val="100000"/>
              </a:lnSpc>
              <a:spcBef>
                <a:spcPts val="1400"/>
              </a:spcBef>
            </a:pPr>
            <a:r>
              <a:rPr lang="en-US" sz="2200" dirty="0">
                <a:solidFill>
                  <a:schemeClr val="accent3">
                    <a:lumMod val="25000"/>
                  </a:schemeClr>
                </a:solidFill>
                <a:latin typeface="Abadi" panose="020B0604020104020204" pitchFamily="34" charset="0"/>
              </a:rPr>
              <a:t>Accuracy on validation data: </a:t>
            </a:r>
            <a:r>
              <a:rPr lang="en-US" sz="2200" b="1" dirty="0">
                <a:solidFill>
                  <a:schemeClr val="accent3">
                    <a:lumMod val="25000"/>
                  </a:schemeClr>
                </a:solidFill>
                <a:latin typeface="Abadi" panose="020B0604020104020204" pitchFamily="34" charset="0"/>
              </a:rPr>
              <a:t>0.8892857142857142</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a:extLst>
              <a:ext uri="{FF2B5EF4-FFF2-40B4-BE49-F238E27FC236}">
                <a16:creationId xmlns:a16="http://schemas.microsoft.com/office/drawing/2014/main" id="{A830326A-0D72-BB42-167A-5C19037A37A0}"/>
              </a:ext>
            </a:extLst>
          </p:cNvPr>
          <p:cNvPicPr>
            <a:picLocks noChangeAspect="1"/>
          </p:cNvPicPr>
          <p:nvPr/>
        </p:nvPicPr>
        <p:blipFill>
          <a:blip r:embed="rId3"/>
          <a:stretch>
            <a:fillRect/>
          </a:stretch>
        </p:blipFill>
        <p:spPr>
          <a:xfrm>
            <a:off x="5535438" y="1948390"/>
            <a:ext cx="6358668" cy="3945312"/>
          </a:xfrm>
          <a:prstGeom prst="rect">
            <a:avLst/>
          </a:prstGeom>
        </p:spPr>
      </p:pic>
      <p:sp>
        <p:nvSpPr>
          <p:cNvPr id="3" name="Rectangle 2">
            <a:extLst>
              <a:ext uri="{FF2B5EF4-FFF2-40B4-BE49-F238E27FC236}">
                <a16:creationId xmlns:a16="http://schemas.microsoft.com/office/drawing/2014/main" id="{6DB4CFF0-459E-91B9-595E-8FA1987930FE}"/>
              </a:ext>
            </a:extLst>
          </p:cNvPr>
          <p:cNvSpPr/>
          <p:nvPr/>
        </p:nvSpPr>
        <p:spPr>
          <a:xfrm>
            <a:off x="8917664" y="2290527"/>
            <a:ext cx="1195057" cy="3331675"/>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7" name="TextBox 6">
            <a:extLst>
              <a:ext uri="{FF2B5EF4-FFF2-40B4-BE49-F238E27FC236}">
                <a16:creationId xmlns:a16="http://schemas.microsoft.com/office/drawing/2014/main" id="{482D72AD-7370-ED0F-45C8-D145F02C45B7}"/>
              </a:ext>
            </a:extLst>
          </p:cNvPr>
          <p:cNvSpPr txBox="1"/>
          <p:nvPr/>
        </p:nvSpPr>
        <p:spPr>
          <a:xfrm>
            <a:off x="9060256" y="3736380"/>
            <a:ext cx="1115839" cy="369332"/>
          </a:xfrm>
          <a:prstGeom prst="rect">
            <a:avLst/>
          </a:prstGeom>
          <a:noFill/>
        </p:spPr>
        <p:txBody>
          <a:bodyPr wrap="square">
            <a:spAutoFit/>
          </a:bodyPr>
          <a:lstStyle/>
          <a:p>
            <a:r>
              <a:rPr lang="en-US" sz="1800" b="1" dirty="0">
                <a:solidFill>
                  <a:schemeClr val="accent3">
                    <a:lumMod val="25000"/>
                  </a:schemeClr>
                </a:solidFill>
                <a:latin typeface="Abadi" panose="020B0604020104020204" pitchFamily="34" charset="0"/>
              </a:rPr>
              <a:t>0.8892</a:t>
            </a:r>
            <a:endParaRPr lang="en-ID" dirty="0"/>
          </a:p>
        </p:txBody>
      </p:sp>
    </p:spTree>
    <p:extLst>
      <p:ext uri="{BB962C8B-B14F-4D97-AF65-F5344CB8AC3E}">
        <p14:creationId xmlns:p14="http://schemas.microsoft.com/office/powerpoint/2010/main" val="2459446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042314" cy="381158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7" name="Picture 6">
            <a:extLst>
              <a:ext uri="{FF2B5EF4-FFF2-40B4-BE49-F238E27FC236}">
                <a16:creationId xmlns:a16="http://schemas.microsoft.com/office/drawing/2014/main" id="{EF2677C6-AB4B-4DF5-4C69-CA1E306D0BCD}"/>
              </a:ext>
            </a:extLst>
          </p:cNvPr>
          <p:cNvPicPr>
            <a:picLocks noChangeAspect="1"/>
          </p:cNvPicPr>
          <p:nvPr/>
        </p:nvPicPr>
        <p:blipFill>
          <a:blip r:embed="rId3"/>
          <a:stretch>
            <a:fillRect/>
          </a:stretch>
        </p:blipFill>
        <p:spPr>
          <a:xfrm>
            <a:off x="5989711" y="1791494"/>
            <a:ext cx="5295900" cy="4343400"/>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229949"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solidFill>
                  <a:schemeClr val="accent3">
                    <a:lumMod val="25000"/>
                  </a:schemeClr>
                </a:solidFill>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ES-L1, GEO, HEO, SSO, VLEO had the most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marL="0" indent="0">
              <a:lnSpc>
                <a:spcPct val="100000"/>
              </a:lnSpc>
              <a:spcBef>
                <a:spcPts val="1400"/>
              </a:spcBef>
              <a:buNone/>
            </a:pPr>
            <a:r>
              <a:rPr lang="en-US" sz="2200" dirty="0" err="1">
                <a:solidFill>
                  <a:schemeClr val="accent3">
                    <a:lumMod val="25000"/>
                  </a:schemeClr>
                </a:solidFill>
                <a:latin typeface="Abadi" panose="020B0604020104020204" pitchFamily="34" charset="0"/>
              </a:rPr>
              <a:t>Github</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Repositori</a:t>
            </a:r>
            <a:r>
              <a:rPr lang="en-US" sz="2200" dirty="0">
                <a:solidFill>
                  <a:schemeClr val="accent3">
                    <a:lumMod val="25000"/>
                  </a:schemeClr>
                </a:solidFill>
                <a:latin typeface="Abadi" panose="020B0604020104020204" pitchFamily="34" charset="0"/>
              </a:rPr>
              <a:t> :</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4"/>
              </a:rPr>
              <a:t>https://github.com/rusydi16/Final-Assignment/tree/main/Course%2010</a:t>
            </a:r>
            <a:r>
              <a:rPr lang="en-US" sz="2200" dirty="0">
                <a:solidFill>
                  <a:schemeClr val="accent3">
                    <a:lumMod val="25000"/>
                  </a:schemeClr>
                </a:solidFill>
                <a:latin typeface="Abadi" panose="020B0604020104020204" pitchFamily="34" charset="0"/>
              </a:rPr>
              <a:t> </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12643"/>
            <a:ext cx="10687961" cy="5211877"/>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1800" dirty="0">
                <a:solidFill>
                  <a:srgbClr val="0B49CB"/>
                </a:solidFill>
                <a:latin typeface="Abadi"/>
              </a:rPr>
              <a:t>Executive Summary</a:t>
            </a:r>
          </a:p>
          <a:p>
            <a:pPr>
              <a:lnSpc>
                <a:spcPct val="120000"/>
              </a:lnSpc>
              <a:spcBef>
                <a:spcPts val="1400"/>
              </a:spcBef>
            </a:pPr>
            <a:r>
              <a:rPr lang="en-US" sz="1800" dirty="0">
                <a:solidFill>
                  <a:schemeClr val="accent3">
                    <a:lumMod val="25000"/>
                  </a:schemeClr>
                </a:solidFill>
                <a:latin typeface="Abadi"/>
              </a:rPr>
              <a:t>Data collection methodology:</a:t>
            </a:r>
          </a:p>
          <a:p>
            <a:pPr lvl="1">
              <a:lnSpc>
                <a:spcPct val="120000"/>
              </a:lnSpc>
              <a:spcBef>
                <a:spcPts val="1400"/>
              </a:spcBef>
            </a:pPr>
            <a:r>
              <a:rPr lang="en-US" sz="1600" dirty="0">
                <a:solidFill>
                  <a:schemeClr val="bg2">
                    <a:lumMod val="50000"/>
                  </a:schemeClr>
                </a:solidFill>
                <a:latin typeface="Abadi"/>
              </a:rPr>
              <a:t>We gathered comprehensive space launch data from various sources, including booster versions, payload masses, launch sites, outcomes, and more. We get with API data Retrieval and Web Scraping </a:t>
            </a:r>
          </a:p>
          <a:p>
            <a:pPr>
              <a:lnSpc>
                <a:spcPct val="120000"/>
              </a:lnSpc>
              <a:spcBef>
                <a:spcPts val="1400"/>
              </a:spcBef>
            </a:pPr>
            <a:r>
              <a:rPr lang="en-US" sz="1800" dirty="0">
                <a:solidFill>
                  <a:schemeClr val="accent3">
                    <a:lumMod val="25000"/>
                  </a:schemeClr>
                </a:solidFill>
                <a:latin typeface="Abadi"/>
              </a:rPr>
              <a:t>Perform data wrangling</a:t>
            </a:r>
          </a:p>
          <a:p>
            <a:pPr lvl="1">
              <a:lnSpc>
                <a:spcPct val="120000"/>
              </a:lnSpc>
              <a:spcBef>
                <a:spcPts val="1400"/>
              </a:spcBef>
            </a:pPr>
            <a:r>
              <a:rPr lang="en-US" sz="1600" dirty="0">
                <a:solidFill>
                  <a:schemeClr val="bg2">
                    <a:lumMod val="50000"/>
                  </a:schemeClr>
                </a:solidFill>
                <a:latin typeface="Abadi"/>
              </a:rPr>
              <a:t>To ensure data quality, we cleaned, handled missing values, and standardized the dataset for further analysis. </a:t>
            </a:r>
          </a:p>
          <a:p>
            <a:pPr>
              <a:lnSpc>
                <a:spcPct val="120000"/>
              </a:lnSpc>
              <a:spcBef>
                <a:spcPts val="1400"/>
              </a:spcBef>
            </a:pPr>
            <a:r>
              <a:rPr lang="en-US" sz="1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1800" dirty="0">
                <a:solidFill>
                  <a:schemeClr val="accent3">
                    <a:lumMod val="25000"/>
                  </a:schemeClr>
                </a:solidFill>
                <a:latin typeface="Abadi"/>
              </a:rPr>
              <a:t>Perform interactive visual analytics using Folium and </a:t>
            </a:r>
            <a:r>
              <a:rPr lang="en-US" sz="1800" dirty="0" err="1">
                <a:solidFill>
                  <a:schemeClr val="accent3">
                    <a:lumMod val="25000"/>
                  </a:schemeClr>
                </a:solidFill>
                <a:latin typeface="Abadi"/>
              </a:rPr>
              <a:t>Plotly</a:t>
            </a:r>
            <a:r>
              <a:rPr lang="en-US" sz="1800" dirty="0">
                <a:solidFill>
                  <a:schemeClr val="accent3">
                    <a:lumMod val="25000"/>
                  </a:schemeClr>
                </a:solidFill>
                <a:latin typeface="Abadi"/>
              </a:rPr>
              <a:t> Dash</a:t>
            </a:r>
          </a:p>
          <a:p>
            <a:pPr>
              <a:lnSpc>
                <a:spcPct val="120000"/>
              </a:lnSpc>
              <a:spcBef>
                <a:spcPts val="1400"/>
              </a:spcBef>
            </a:pPr>
            <a:r>
              <a:rPr lang="en-US" sz="1800" dirty="0">
                <a:solidFill>
                  <a:schemeClr val="accent3">
                    <a:lumMod val="25000"/>
                  </a:schemeClr>
                </a:solidFill>
                <a:latin typeface="Abadi"/>
              </a:rPr>
              <a:t>Perform predictive analysis using classification models</a:t>
            </a:r>
          </a:p>
          <a:p>
            <a:pPr lvl="1">
              <a:lnSpc>
                <a:spcPct val="120000"/>
              </a:lnSpc>
              <a:spcBef>
                <a:spcPts val="1400"/>
              </a:spcBef>
            </a:pPr>
            <a:r>
              <a:rPr lang="en-US" sz="1600" dirty="0">
                <a:solidFill>
                  <a:schemeClr val="bg2">
                    <a:lumMod val="50000"/>
                  </a:schemeClr>
                </a:solidFill>
                <a:latin typeface="Abadi"/>
              </a:rPr>
              <a:t>Utilizing machine learning algorithms such as Logistic Regression, Support Vector Machines (SVM) and Decision Trees. We employed techniques like </a:t>
            </a:r>
            <a:r>
              <a:rPr lang="en-US" sz="1600" dirty="0" err="1">
                <a:solidFill>
                  <a:schemeClr val="bg2">
                    <a:lumMod val="50000"/>
                  </a:schemeClr>
                </a:solidFill>
                <a:latin typeface="Abadi"/>
              </a:rPr>
              <a:t>GridSearchCV</a:t>
            </a:r>
            <a:r>
              <a:rPr lang="en-US" sz="1600" dirty="0">
                <a:solidFill>
                  <a:schemeClr val="bg2">
                    <a:lumMod val="50000"/>
                  </a:schemeClr>
                </a:solidFill>
                <a:latin typeface="Abadi"/>
              </a:rPr>
              <a:t> to optimize model hyperparameters, enhancing their predictive capabilities. we visualized confusion matrices.</a:t>
            </a:r>
            <a:endParaRPr lang="en-US" sz="4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From Space X was obtain from 2 source:</a:t>
            </a:r>
          </a:p>
          <a:p>
            <a:pPr marL="800100" lvl="1" indent="-342900">
              <a:lnSpc>
                <a:spcPct val="100000"/>
              </a:lnSpc>
              <a:spcBef>
                <a:spcPts val="1400"/>
              </a:spcBef>
              <a:buFont typeface="+mj-lt"/>
              <a:buAutoNum type="arabicPeriod"/>
            </a:pPr>
            <a:r>
              <a:rPr lang="en-US" sz="1800" dirty="0">
                <a:solidFill>
                  <a:schemeClr val="accent3">
                    <a:lumMod val="25000"/>
                  </a:schemeClr>
                </a:solidFill>
                <a:latin typeface="Abadi" panose="020B0604020104020204" pitchFamily="34" charset="0"/>
              </a:rPr>
              <a:t>SpaceX API (</a:t>
            </a:r>
            <a:r>
              <a:rPr lang="en-US" sz="1800" dirty="0">
                <a:solidFill>
                  <a:schemeClr val="accent3">
                    <a:lumMod val="25000"/>
                  </a:schemeClr>
                </a:solidFill>
                <a:latin typeface="Abadi" panose="020B0604020104020204" pitchFamily="34" charset="0"/>
                <a:hlinkClick r:id="rId3"/>
              </a:rPr>
              <a:t>https://api.spacexdata.com/v4/launches/past</a:t>
            </a:r>
            <a:r>
              <a:rPr lang="en-US" sz="1800" dirty="0">
                <a:solidFill>
                  <a:schemeClr val="accent3">
                    <a:lumMod val="25000"/>
                  </a:schemeClr>
                </a:solidFill>
                <a:latin typeface="Abadi" panose="020B0604020104020204" pitchFamily="34" charset="0"/>
              </a:rPr>
              <a:t> )</a:t>
            </a:r>
          </a:p>
          <a:p>
            <a:pPr marL="800100" lvl="1" indent="-342900">
              <a:lnSpc>
                <a:spcPct val="100000"/>
              </a:lnSpc>
              <a:spcBef>
                <a:spcPts val="1400"/>
              </a:spcBef>
              <a:buFont typeface="+mj-lt"/>
              <a:buAutoNum type="arabicPeriod"/>
            </a:pPr>
            <a:r>
              <a:rPr lang="en-US" sz="1800" dirty="0" err="1">
                <a:solidFill>
                  <a:schemeClr val="accent3">
                    <a:lumMod val="25000"/>
                  </a:schemeClr>
                </a:solidFill>
                <a:latin typeface="Abadi" panose="020B0604020104020204" pitchFamily="34" charset="0"/>
              </a:rPr>
              <a:t>WebScraping</a:t>
            </a:r>
            <a:r>
              <a:rPr lang="en-US" sz="1800" dirty="0">
                <a:solidFill>
                  <a:schemeClr val="accent3">
                    <a:lumMod val="25000"/>
                  </a:schemeClr>
                </a:solidFill>
                <a:latin typeface="Abadi" panose="020B0604020104020204" pitchFamily="34" charset="0"/>
              </a:rPr>
              <a:t> from Wikipedia (</a:t>
            </a:r>
            <a:r>
              <a:rPr lang="en-US" sz="1800" dirty="0">
                <a:solidFill>
                  <a:schemeClr val="accent3">
                    <a:lumMod val="25000"/>
                  </a:schemeClr>
                </a:solidFill>
                <a:latin typeface="Abadi" panose="020B0604020104020204" pitchFamily="34" charset="0"/>
                <a:hlinkClick r:id="rId4"/>
              </a:rPr>
              <a:t>https://en.wikipedia.org/wiki/List_of_Falcon_9_and_Falcon_Heavy_launches</a:t>
            </a:r>
            <a:r>
              <a:rPr lang="en-US" sz="1800" dirty="0">
                <a:solidFill>
                  <a:schemeClr val="accent3">
                    <a:lumMod val="25000"/>
                  </a:schemeClr>
                </a:solidFill>
                <a:latin typeface="Abadi" panose="020B0604020104020204" pitchFamily="34" charset="0"/>
              </a:rPr>
              <a:t> )</a:t>
            </a:r>
          </a:p>
          <a:p>
            <a:pPr>
              <a:lnSpc>
                <a:spcPct val="100000"/>
              </a:lnSpc>
              <a:spcBef>
                <a:spcPts val="1400"/>
              </a:spcBef>
            </a:pPr>
            <a:r>
              <a:rPr lang="en-US" sz="2200" dirty="0">
                <a:solidFill>
                  <a:schemeClr val="accent3">
                    <a:lumMod val="25000"/>
                  </a:schemeClr>
                </a:solidFill>
                <a:latin typeface="Abadi" panose="020B0604020104020204" pitchFamily="34" charset="0"/>
              </a:rPr>
              <a:t>During the data collection process, we obtained several lists of features such as 'rocket', 'payloads', 'launchpad', 'cores', '</a:t>
            </a:r>
            <a:r>
              <a:rPr lang="en-US" sz="2200" dirty="0" err="1">
                <a:solidFill>
                  <a:schemeClr val="accent3">
                    <a:lumMod val="25000"/>
                  </a:schemeClr>
                </a:solidFill>
                <a:latin typeface="Abadi" panose="020B0604020104020204" pitchFamily="34" charset="0"/>
              </a:rPr>
              <a:t>flight_number</a:t>
            </a:r>
            <a:r>
              <a:rPr lang="en-US" sz="2200" dirty="0">
                <a:solidFill>
                  <a:schemeClr val="accent3">
                    <a:lumMod val="25000"/>
                  </a:schemeClr>
                </a:solidFill>
                <a:latin typeface="Abadi" panose="020B0604020104020204" pitchFamily="34" charset="0"/>
              </a:rPr>
              <a:t>', and '</a:t>
            </a:r>
            <a:r>
              <a:rPr lang="en-US" sz="2200" dirty="0" err="1">
                <a:solidFill>
                  <a:schemeClr val="accent3">
                    <a:lumMod val="25000"/>
                  </a:schemeClr>
                </a:solidFill>
                <a:latin typeface="Abadi" panose="020B0604020104020204" pitchFamily="34" charset="0"/>
              </a:rPr>
              <a:t>date_utc</a:t>
            </a:r>
            <a:r>
              <a:rPr lang="en-US" sz="2200" dirty="0">
                <a:solidFill>
                  <a:schemeClr val="accent3">
                    <a:lumMod val="25000"/>
                  </a:schemeClr>
                </a:solidFill>
                <a:latin typeface="Abadi" panose="020B0604020104020204" pitchFamily="34" charset="0"/>
              </a:rPr>
              <a:t>'. However, it is important to note that the data in these lists only consists of IDs. These IDs serve as parameters that need to be used to retrieve additional information from the provided API. </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r>
              <a:rPr lang="en-US" dirty="0">
                <a:cs typeface="Calibri"/>
              </a:rPr>
              <a:t> </a:t>
            </a: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SpaceX offers a public API from where data can be obtained and then used</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GitHub URL of the completed SpaceX API calls notebook : </a:t>
            </a:r>
            <a:r>
              <a:rPr lang="en-US" sz="2200" dirty="0">
                <a:solidFill>
                  <a:schemeClr val="accent3">
                    <a:lumMod val="25000"/>
                  </a:schemeClr>
                </a:solidFill>
                <a:latin typeface="Abadi" panose="020B0604020104020204" pitchFamily="34" charset="0"/>
                <a:hlinkClick r:id="rId3"/>
              </a:rPr>
              <a:t>https://github.com/rusydi16/Final-Assignment/blob/main/Course%2010/jupyter-labs-spacex-data-collection-api.ipynb</a:t>
            </a:r>
            <a:r>
              <a:rPr lang="en-US" sz="2200" dirty="0">
                <a:solidFill>
                  <a:schemeClr val="accent3">
                    <a:lumMod val="25000"/>
                  </a:schemeClr>
                </a:solidFill>
                <a:latin typeface="Abadi" panose="020B0604020104020204" pitchFamily="34" charset="0"/>
              </a:rPr>
              <a:t> </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8" name="Diagram 7">
            <a:extLst>
              <a:ext uri="{FF2B5EF4-FFF2-40B4-BE49-F238E27FC236}">
                <a16:creationId xmlns:a16="http://schemas.microsoft.com/office/drawing/2014/main" id="{4EAE456F-2539-A1D3-2730-5DBAB77624E2}"/>
              </a:ext>
            </a:extLst>
          </p:cNvPr>
          <p:cNvGraphicFramePr/>
          <p:nvPr>
            <p:extLst>
              <p:ext uri="{D42A27DB-BD31-4B8C-83A1-F6EECF244321}">
                <p14:modId xmlns:p14="http://schemas.microsoft.com/office/powerpoint/2010/main" val="2905036945"/>
              </p:ext>
            </p:extLst>
          </p:nvPr>
        </p:nvGraphicFramePr>
        <p:xfrm>
          <a:off x="6863112" y="2033905"/>
          <a:ext cx="3703319" cy="375729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Data SpaceX can also be obtained from Wikipedia via </a:t>
            </a:r>
            <a:r>
              <a:rPr lang="en-US" sz="2200" dirty="0" err="1">
                <a:solidFill>
                  <a:schemeClr val="accent3">
                    <a:lumMod val="25000"/>
                  </a:schemeClr>
                </a:solidFill>
                <a:latin typeface="Abadi"/>
              </a:rPr>
              <a:t>WebScraping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GitHub URL of the completed web scraping notebook : </a:t>
            </a:r>
            <a:r>
              <a:rPr lang="en-US" sz="2200" dirty="0">
                <a:solidFill>
                  <a:schemeClr val="accent3">
                    <a:lumMod val="25000"/>
                  </a:schemeClr>
                </a:solidFill>
                <a:latin typeface="Abadi" panose="020B0604020104020204" pitchFamily="34" charset="0"/>
                <a:hlinkClick r:id="rId3"/>
              </a:rPr>
              <a:t>https://github.com/rusydi16/Final-Assignment/blob/main/Course%2010/jupyter-labs-webscraping.ipynb</a:t>
            </a:r>
            <a:r>
              <a:rPr lang="en-US" sz="2200" dirty="0">
                <a:solidFill>
                  <a:schemeClr val="accent3">
                    <a:lumMod val="25000"/>
                  </a:schemeClr>
                </a:solidFill>
                <a:latin typeface="Abadi" panose="020B0604020104020204" pitchFamily="34" charset="0"/>
              </a:rPr>
              <a:t> </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cs typeface="Calibri"/>
              </a:rPr>
              <a:t> </a:t>
            </a:r>
          </a:p>
        </p:txBody>
      </p:sp>
      <p:graphicFrame>
        <p:nvGraphicFramePr>
          <p:cNvPr id="5" name="Diagram 4">
            <a:extLst>
              <a:ext uri="{FF2B5EF4-FFF2-40B4-BE49-F238E27FC236}">
                <a16:creationId xmlns:a16="http://schemas.microsoft.com/office/drawing/2014/main" id="{DF18C7DF-B7D8-E34A-BE65-6D2CFB3FE629}"/>
              </a:ext>
            </a:extLst>
          </p:cNvPr>
          <p:cNvGraphicFramePr/>
          <p:nvPr>
            <p:extLst>
              <p:ext uri="{D42A27DB-BD31-4B8C-83A1-F6EECF244321}">
                <p14:modId xmlns:p14="http://schemas.microsoft.com/office/powerpoint/2010/main" val="2320277724"/>
              </p:ext>
            </p:extLst>
          </p:nvPr>
        </p:nvGraphicFramePr>
        <p:xfrm>
          <a:off x="6863112" y="2033905"/>
          <a:ext cx="3703319" cy="375729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purl.org/dc/dcmitype/"/>
    <ds:schemaRef ds:uri="155be751-a274-42e8-93fb-f39d3b9bccc8"/>
    <ds:schemaRef ds:uri="http://purl.org/dc/elements/1.1/"/>
    <ds:schemaRef ds:uri="http://schemas.microsoft.com/office/2006/documentManagement/types"/>
    <ds:schemaRef ds:uri="f80a141d-92ca-4d3d-9308-f7e7b1d44ce8"/>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1210</TotalTime>
  <Words>2516</Words>
  <Application>Microsoft Office PowerPoint</Application>
  <PresentationFormat>Widescreen</PresentationFormat>
  <Paragraphs>252</Paragraphs>
  <Slides>49</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49</vt:i4>
      </vt:variant>
    </vt:vector>
  </HeadingPairs>
  <TitlesOfParts>
    <vt:vector size="57" baseType="lpstr">
      <vt:lpstr>Abadi</vt:lpstr>
      <vt:lpstr>-apple-system</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Muhammad Rusydi Al Affan</cp:lastModifiedBy>
  <cp:revision>202</cp:revision>
  <dcterms:created xsi:type="dcterms:W3CDTF">2021-04-29T18:58:34Z</dcterms:created>
  <dcterms:modified xsi:type="dcterms:W3CDTF">2023-08-01T09:26:14Z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